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64C450C-B0B8-4280-8E0F-E56EB501361A}">
  <a:tblStyle styleId="{664C450C-B0B8-4280-8E0F-E56EB50136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3a4e495b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3a4e495b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32a123c17b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32a123c17b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6a085f396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6a085f396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6a57c2861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6a57c2861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26a57c286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26a57c286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6a57c286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26a57c286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26a57c2861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26a57c2861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26a57c286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26a57c286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6a57c2861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6a57c2861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6a57c286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26a57c286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">
  <p:cSld name="TITLE_1">
    <p:bg>
      <p:bgPr>
        <a:solidFill>
          <a:srgbClr val="2C3753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flipH="1">
            <a:off x="58800" y="3812500"/>
            <a:ext cx="9085200" cy="13311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 txBox="1"/>
          <p:nvPr>
            <p:ph type="ctrTitle"/>
          </p:nvPr>
        </p:nvSpPr>
        <p:spPr>
          <a:xfrm>
            <a:off x="503461" y="744575"/>
            <a:ext cx="4857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subTitle"/>
          </p:nvPr>
        </p:nvSpPr>
        <p:spPr>
          <a:xfrm>
            <a:off x="503453" y="2834125"/>
            <a:ext cx="4416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7274126" y="4739425"/>
            <a:ext cx="1514100" cy="3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rgbClr val="B7B7B7"/>
                </a:solidFill>
              </a:rPr>
              <a:t>©️ 2020 Basic inc.</a:t>
            </a:r>
            <a:endParaRPr sz="1000">
              <a:solidFill>
                <a:srgbClr val="B7B7B7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本文 2">
  <p:cSld name="TITLE_AND_BODY_2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-6950" y="-21900"/>
            <a:ext cx="9177000" cy="717300"/>
          </a:xfrm>
          <a:prstGeom prst="rect">
            <a:avLst/>
          </a:prstGeom>
          <a:solidFill>
            <a:srgbClr val="2C37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 txBox="1"/>
          <p:nvPr>
            <p:ph type="title"/>
          </p:nvPr>
        </p:nvSpPr>
        <p:spPr>
          <a:xfrm>
            <a:off x="311700" y="11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None/>
              <a:defRPr b="1" sz="2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●"/>
              <a:defRPr b="1" sz="2000">
                <a:solidFill>
                  <a:srgbClr val="073763"/>
                </a:solidFill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1600"/>
              <a:buChar char="○"/>
              <a:defRPr sz="1600">
                <a:solidFill>
                  <a:srgbClr val="6D9EEB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00"/>
              <a:buChar char="■"/>
              <a:defRPr>
                <a:solidFill>
                  <a:srgbClr val="073763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00"/>
              <a:buChar char="●"/>
              <a:defRPr>
                <a:solidFill>
                  <a:srgbClr val="073763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00"/>
              <a:buChar char="○"/>
              <a:defRPr>
                <a:solidFill>
                  <a:srgbClr val="073763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00"/>
              <a:buChar char="■"/>
              <a:defRPr>
                <a:solidFill>
                  <a:srgbClr val="073763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00"/>
              <a:buChar char="●"/>
              <a:defRPr>
                <a:solidFill>
                  <a:srgbClr val="073763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00"/>
              <a:buChar char="○"/>
              <a:defRPr>
                <a:solidFill>
                  <a:srgbClr val="073763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00"/>
              <a:buChar char="■"/>
              <a:defRPr>
                <a:solidFill>
                  <a:srgbClr val="073763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/>
        </p:nvSpPr>
        <p:spPr>
          <a:xfrm>
            <a:off x="189476" y="4739425"/>
            <a:ext cx="1514100" cy="3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rgbClr val="999999"/>
                </a:solidFill>
              </a:rPr>
              <a:t>©️ 2021 Basic inc.</a:t>
            </a:r>
            <a:endParaRPr sz="1000">
              <a:solidFill>
                <a:srgbClr val="999999"/>
              </a:solidFill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-7240" y="695312"/>
            <a:ext cx="9177000" cy="276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999999"/>
                </a:solidFill>
              </a:defRPr>
            </a:lvl1pPr>
            <a:lvl2pPr lvl="1" rtl="0">
              <a:buNone/>
              <a:defRPr>
                <a:solidFill>
                  <a:srgbClr val="999999"/>
                </a:solidFill>
              </a:defRPr>
            </a:lvl2pPr>
            <a:lvl3pPr lvl="2" rtl="0">
              <a:buNone/>
              <a:defRPr>
                <a:solidFill>
                  <a:srgbClr val="999999"/>
                </a:solidFill>
              </a:defRPr>
            </a:lvl3pPr>
            <a:lvl4pPr lvl="3" rtl="0">
              <a:buNone/>
              <a:defRPr>
                <a:solidFill>
                  <a:srgbClr val="999999"/>
                </a:solidFill>
              </a:defRPr>
            </a:lvl4pPr>
            <a:lvl5pPr lvl="4" rtl="0">
              <a:buNone/>
              <a:defRPr>
                <a:solidFill>
                  <a:srgbClr val="999999"/>
                </a:solidFill>
              </a:defRPr>
            </a:lvl5pPr>
            <a:lvl6pPr lvl="5" rtl="0">
              <a:buNone/>
              <a:defRPr>
                <a:solidFill>
                  <a:srgbClr val="999999"/>
                </a:solidFill>
              </a:defRPr>
            </a:lvl6pPr>
            <a:lvl7pPr lvl="6" rtl="0">
              <a:buNone/>
              <a:defRPr>
                <a:solidFill>
                  <a:srgbClr val="999999"/>
                </a:solidFill>
              </a:defRPr>
            </a:lvl7pPr>
            <a:lvl8pPr lvl="7" rtl="0">
              <a:buNone/>
              <a:defRPr>
                <a:solidFill>
                  <a:srgbClr val="999999"/>
                </a:solidFill>
              </a:defRPr>
            </a:lvl8pPr>
            <a:lvl9pPr lvl="8" rtl="0">
              <a:buNone/>
              <a:defRPr>
                <a:solidFill>
                  <a:srgbClr val="999999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99547" y="109127"/>
            <a:ext cx="1345050" cy="480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5875" y="4701025"/>
            <a:ext cx="949351" cy="3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6862241" y="4734150"/>
            <a:ext cx="1068000" cy="3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700">
                <a:solidFill>
                  <a:srgbClr val="32ACCA"/>
                </a:solidFill>
              </a:rPr>
              <a:t>BtoBマーケするなら</a:t>
            </a:r>
            <a:endParaRPr b="1" sz="700">
              <a:solidFill>
                <a:srgbClr val="32ACCA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ferret-one.com/?utm_source=ferretone&amp;utm_medium=referral&amp;utm_campaign=wp_seo-kw" TargetMode="External"/><Relationship Id="rId4" Type="http://schemas.openxmlformats.org/officeDocument/2006/relationships/hyperlink" Target="https://ferret-one.com/pamphlet?utm_source=ferretone&amp;utm_medium=referral&amp;utm_campaign=wp_seo-kw" TargetMode="External"/><Relationship Id="rId9" Type="http://schemas.openxmlformats.org/officeDocument/2006/relationships/image" Target="../media/image7.png"/><Relationship Id="rId5" Type="http://schemas.openxmlformats.org/officeDocument/2006/relationships/hyperlink" Target="https://ferret-one.com/seminar?utm_source=ferretone&amp;utm_medium=referral&amp;utm_campaign=wp_seo-kw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10.png"/><Relationship Id="rId8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71" name="Google Shape;71;p15"/>
          <p:cNvSpPr txBox="1"/>
          <p:nvPr>
            <p:ph type="ctrTitle"/>
          </p:nvPr>
        </p:nvSpPr>
        <p:spPr>
          <a:xfrm>
            <a:off x="385325" y="2077925"/>
            <a:ext cx="5218800" cy="79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ja" sz="3180"/>
              <a:t>SEOキーワード選定シート</a:t>
            </a:r>
            <a:endParaRPr b="1" sz="318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71" y="601463"/>
            <a:ext cx="1678450" cy="5994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>
            <p:ph type="ctrTitle"/>
          </p:nvPr>
        </p:nvSpPr>
        <p:spPr>
          <a:xfrm>
            <a:off x="783995" y="1475789"/>
            <a:ext cx="29607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2000"/>
              <a:t>簡単５ステップ</a:t>
            </a:r>
            <a:endParaRPr b="1" sz="2000"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5113" y="1760377"/>
            <a:ext cx="164780" cy="317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12333" y="1718227"/>
            <a:ext cx="164799" cy="317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19625" y="2077925"/>
            <a:ext cx="4241400" cy="318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>
            <a:hlinkClick r:id="rId3"/>
          </p:cNvPr>
          <p:cNvSpPr/>
          <p:nvPr/>
        </p:nvSpPr>
        <p:spPr>
          <a:xfrm>
            <a:off x="1511450" y="2507200"/>
            <a:ext cx="2778900" cy="4539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85750" rotWithShape="0" algn="bl" dir="5400000" dist="19050">
              <a:srgbClr val="000000">
                <a:alpha val="20000"/>
              </a:srgbClr>
            </a:outerShdw>
          </a:effectLst>
        </p:spPr>
        <p:txBody>
          <a:bodyPr anchorCtr="0" anchor="ctr" bIns="74975" lIns="74975" spcFirstLastPara="1" rIns="74975" wrap="square" tIns="74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200">
                <a:solidFill>
                  <a:srgbClr val="6D9EEB"/>
                </a:solidFill>
              </a:rPr>
              <a:t>　　ferret Oneサイトを見る</a:t>
            </a:r>
            <a:endParaRPr b="1" sz="1200">
              <a:solidFill>
                <a:srgbClr val="6D9EEB"/>
              </a:solidFill>
            </a:endParaRPr>
          </a:p>
        </p:txBody>
      </p:sp>
      <p:sp>
        <p:nvSpPr>
          <p:cNvPr id="178" name="Google Shape;178;p24">
            <a:hlinkClick r:id="rId4"/>
          </p:cNvPr>
          <p:cNvSpPr/>
          <p:nvPr/>
        </p:nvSpPr>
        <p:spPr>
          <a:xfrm>
            <a:off x="1511450" y="3116800"/>
            <a:ext cx="2778900" cy="4539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85750" rotWithShape="0" algn="bl" dir="5400000" dist="19050">
              <a:srgbClr val="000000">
                <a:alpha val="20000"/>
              </a:srgbClr>
            </a:outerShdw>
          </a:effectLst>
        </p:spPr>
        <p:txBody>
          <a:bodyPr anchorCtr="0" anchor="ctr" bIns="74975" lIns="74975" spcFirstLastPara="1" rIns="74975" wrap="square" tIns="74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200">
                <a:solidFill>
                  <a:srgbClr val="6D9EEB"/>
                </a:solidFill>
              </a:rPr>
              <a:t>　資料をダウンロード</a:t>
            </a:r>
            <a:endParaRPr b="1" sz="1200">
              <a:solidFill>
                <a:srgbClr val="6D9EEB"/>
              </a:solidFill>
            </a:endParaRPr>
          </a:p>
        </p:txBody>
      </p:sp>
      <p:sp>
        <p:nvSpPr>
          <p:cNvPr id="179" name="Google Shape;179;p24">
            <a:hlinkClick r:id="rId5"/>
          </p:cNvPr>
          <p:cNvSpPr/>
          <p:nvPr/>
        </p:nvSpPr>
        <p:spPr>
          <a:xfrm>
            <a:off x="1511450" y="3726400"/>
            <a:ext cx="2778900" cy="4539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85750" rotWithShape="0" algn="bl" dir="5400000" dist="19050">
              <a:srgbClr val="000000">
                <a:alpha val="20000"/>
              </a:srgbClr>
            </a:outerShdw>
          </a:effectLst>
        </p:spPr>
        <p:txBody>
          <a:bodyPr anchorCtr="0" anchor="ctr" bIns="74975" lIns="74975" spcFirstLastPara="1" rIns="74975" wrap="square" tIns="74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200">
                <a:solidFill>
                  <a:srgbClr val="6D9EEB"/>
                </a:solidFill>
              </a:rPr>
              <a:t>　セミナー情報</a:t>
            </a:r>
            <a:endParaRPr b="1" sz="1200">
              <a:solidFill>
                <a:srgbClr val="6D9EEB"/>
              </a:solidFill>
            </a:endParaRPr>
          </a:p>
        </p:txBody>
      </p:sp>
      <p:pic>
        <p:nvPicPr>
          <p:cNvPr id="180" name="Google Shape;180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79902" y="2638875"/>
            <a:ext cx="229025" cy="2025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1" name="Google Shape;181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51325" y="3848076"/>
            <a:ext cx="257600" cy="233192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2" name="Google Shape;182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77734" y="3264537"/>
            <a:ext cx="229025" cy="18322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3" name="Google Shape;183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6244" y="495299"/>
            <a:ext cx="1298625" cy="2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4"/>
          <p:cNvSpPr txBox="1"/>
          <p:nvPr/>
        </p:nvSpPr>
        <p:spPr>
          <a:xfrm>
            <a:off x="321075" y="1340500"/>
            <a:ext cx="53805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1650" lIns="81650" spcFirstLastPara="1" rIns="81650" wrap="square" tIns="8165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500">
                <a:solidFill>
                  <a:srgbClr val="FFFFFF"/>
                </a:solidFill>
              </a:rPr>
              <a:t>「集客を伸ばして、新規顧客獲得につなげたい…」</a:t>
            </a:r>
            <a:endParaRPr b="1" sz="15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600">
                <a:solidFill>
                  <a:srgbClr val="FFFFFF"/>
                </a:solidFill>
              </a:rPr>
              <a:t>BtoBのWebマーケティングの戦略メソッドと</a:t>
            </a:r>
            <a:br>
              <a:rPr b="1" lang="ja" sz="1600">
                <a:solidFill>
                  <a:srgbClr val="FFFFFF"/>
                </a:solidFill>
              </a:rPr>
            </a:br>
            <a:r>
              <a:rPr b="1" lang="ja" sz="1600">
                <a:solidFill>
                  <a:srgbClr val="FFFFFF"/>
                </a:solidFill>
              </a:rPr>
              <a:t>CMSツールをセットで提供します。</a:t>
            </a:r>
            <a:endParaRPr b="1" sz="1600">
              <a:solidFill>
                <a:srgbClr val="FFFFFF"/>
              </a:solidFill>
            </a:endParaRPr>
          </a:p>
        </p:txBody>
      </p:sp>
      <p:pic>
        <p:nvPicPr>
          <p:cNvPr id="185" name="Google Shape;185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919738" y="744575"/>
            <a:ext cx="4250436" cy="380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11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①</a:t>
            </a:r>
            <a:r>
              <a:rPr lang="ja"/>
              <a:t>担当者のペルソナを設定する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547" y="109127"/>
            <a:ext cx="1345050" cy="48036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462277" y="4340585"/>
            <a:ext cx="857400" cy="28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男性 32歳 子供有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メーカー勤務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527850" y="849700"/>
            <a:ext cx="8088300" cy="6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ja" sz="2100">
                <a:solidFill>
                  <a:srgbClr val="1B224C"/>
                </a:solidFill>
              </a:rPr>
              <a:t>SEOでは人物全体ではなく</a:t>
            </a:r>
            <a:r>
              <a:rPr b="1" lang="ja" sz="2900">
                <a:solidFill>
                  <a:srgbClr val="1B224C"/>
                </a:solidFill>
              </a:rPr>
              <a:t>「悩み」</a:t>
            </a:r>
            <a:r>
              <a:rPr b="1" lang="ja" sz="1900">
                <a:solidFill>
                  <a:srgbClr val="1B224C"/>
                </a:solidFill>
              </a:rPr>
              <a:t>に</a:t>
            </a:r>
            <a:r>
              <a:rPr b="1" lang="ja" sz="1900">
                <a:solidFill>
                  <a:srgbClr val="1B224C"/>
                </a:solidFill>
              </a:rPr>
              <a:t>絞って、解像度を上げる</a:t>
            </a:r>
            <a:endParaRPr b="1" sz="1900">
              <a:solidFill>
                <a:srgbClr val="1B224C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701250" y="1454525"/>
            <a:ext cx="77415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まずは、コンバージョンにつながるであろう見込み顧客の、抱えている悩みを言語化していきましょう。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aphicFrame>
        <p:nvGraphicFramePr>
          <p:cNvPr id="86" name="Google Shape;86;p16"/>
          <p:cNvGraphicFramePr/>
          <p:nvPr/>
        </p:nvGraphicFramePr>
        <p:xfrm>
          <a:off x="952500" y="193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{664C450C-B0B8-4280-8E0F-E56EB501361A}</a:tableStyleId>
              </a:tblPr>
              <a:tblGrid>
                <a:gridCol w="1899200"/>
                <a:gridCol w="5339800"/>
              </a:tblGrid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担当者の年齢・役職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業務内容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日頃の悩み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面倒に感じること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達成したいこと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11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lt1"/>
                </a:solidFill>
              </a:rPr>
              <a:t>①</a:t>
            </a:r>
            <a:r>
              <a:rPr lang="ja"/>
              <a:t>担当者の</a:t>
            </a:r>
            <a:r>
              <a:rPr lang="ja"/>
              <a:t>ペルソナを設定する</a:t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547" y="109127"/>
            <a:ext cx="1345050" cy="48036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462277" y="4340585"/>
            <a:ext cx="857400" cy="28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男性 32歳 子供有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メーカー勤務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527850" y="849700"/>
            <a:ext cx="8088300" cy="6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ja" sz="2100">
                <a:solidFill>
                  <a:srgbClr val="1B224C"/>
                </a:solidFill>
              </a:rPr>
              <a:t>SEOでは</a:t>
            </a:r>
            <a:r>
              <a:rPr b="1" lang="ja" sz="2100">
                <a:solidFill>
                  <a:srgbClr val="1B224C"/>
                </a:solidFill>
              </a:rPr>
              <a:t>人物</a:t>
            </a:r>
            <a:r>
              <a:rPr b="1" lang="ja" sz="2100">
                <a:solidFill>
                  <a:srgbClr val="1B224C"/>
                </a:solidFill>
              </a:rPr>
              <a:t>全体ではなく</a:t>
            </a:r>
            <a:r>
              <a:rPr b="1" lang="ja" sz="2900">
                <a:solidFill>
                  <a:srgbClr val="1B224C"/>
                </a:solidFill>
              </a:rPr>
              <a:t>「悩み」</a:t>
            </a:r>
            <a:r>
              <a:rPr b="1" lang="ja" sz="1900">
                <a:solidFill>
                  <a:srgbClr val="1B224C"/>
                </a:solidFill>
              </a:rPr>
              <a:t>に絞って、解像度を上げる</a:t>
            </a:r>
            <a:endParaRPr b="1" sz="1900">
              <a:solidFill>
                <a:srgbClr val="1B224C"/>
              </a:solidFill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777450" y="1454525"/>
            <a:ext cx="77415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&lt;記入例&gt;</a:t>
            </a:r>
            <a:endParaRPr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aphicFrame>
        <p:nvGraphicFramePr>
          <p:cNvPr id="96" name="Google Shape;96;p17"/>
          <p:cNvGraphicFramePr/>
          <p:nvPr/>
        </p:nvGraphicFramePr>
        <p:xfrm>
          <a:off x="952500" y="193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{664C450C-B0B8-4280-8E0F-E56EB501361A}</a:tableStyleId>
              </a:tblPr>
              <a:tblGrid>
                <a:gridCol w="1899200"/>
                <a:gridCol w="5339800"/>
              </a:tblGrid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担当者の年齢・役職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28歳　マーケティング部主任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業務内容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Webマーケティング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日頃の悩み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コンテンツマーケティングで成果を出せない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面倒に感じること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上司に予算の稟議を出して承認をもらうこと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531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>
                          <a:solidFill>
                            <a:schemeClr val="lt1"/>
                          </a:solidFill>
                        </a:rPr>
                        <a:t>達成したいこと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質の良いコンテンツを提供して、コンバージョンを倍にする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11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②</a:t>
            </a:r>
            <a:r>
              <a:rPr lang="ja"/>
              <a:t>担当者の</a:t>
            </a:r>
            <a:r>
              <a:rPr lang="ja"/>
              <a:t>悩みを書き出す</a:t>
            </a: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547" y="109127"/>
            <a:ext cx="1345050" cy="48036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/>
        </p:nvSpPr>
        <p:spPr>
          <a:xfrm>
            <a:off x="462277" y="4416785"/>
            <a:ext cx="857400" cy="28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男性 32歳 子供有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メーカー勤務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527850" y="849700"/>
            <a:ext cx="8088300" cy="6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ja" sz="2100">
                <a:solidFill>
                  <a:srgbClr val="1B224C"/>
                </a:solidFill>
              </a:rPr>
              <a:t>顧客によく尋ねられる質問、潜在顧客の悩みを言語化する</a:t>
            </a:r>
            <a:endParaRPr b="1" sz="1900">
              <a:solidFill>
                <a:srgbClr val="1B224C"/>
              </a:solidFill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874650" y="1315525"/>
            <a:ext cx="77415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よく尋ねられる質問、よく出る話題にヒントが隠れています。</a:t>
            </a:r>
            <a:b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</a:b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よくある悩みを網羅するつもりで書き出してみましょう。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43850" y="2694575"/>
            <a:ext cx="1110240" cy="186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8"/>
          <p:cNvSpPr/>
          <p:nvPr/>
        </p:nvSpPr>
        <p:spPr>
          <a:xfrm>
            <a:off x="5405250" y="1905275"/>
            <a:ext cx="2345400" cy="842700"/>
          </a:xfrm>
          <a:prstGeom prst="wedgeRoundRectCallout">
            <a:avLst>
              <a:gd fmla="val 62292" name="adj1"/>
              <a:gd fmla="val 57738" name="adj2"/>
              <a:gd fmla="val 0" name="adj3"/>
            </a:avLst>
          </a:prstGeom>
          <a:solidFill>
            <a:srgbClr val="2CAC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ja" sz="1100">
                <a:solidFill>
                  <a:srgbClr val="FFFFFF"/>
                </a:solidFill>
              </a:rPr>
              <a:t>普段からお客様の質問に多く触れる営業担当者から、</a:t>
            </a:r>
            <a:endParaRPr b="1" sz="1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ja" sz="1100">
                <a:solidFill>
                  <a:srgbClr val="FFFFFF"/>
                </a:solidFill>
              </a:rPr>
              <a:t>より現場感のある悩みや疑問を集めよう！</a:t>
            </a:r>
            <a:endParaRPr b="1" sz="1100">
              <a:solidFill>
                <a:srgbClr val="FFFFFF"/>
              </a:solidFill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642400" y="1968602"/>
            <a:ext cx="4318200" cy="1511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783550" y="2028900"/>
            <a:ext cx="4035900" cy="13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500">
                <a:solidFill>
                  <a:srgbClr val="6D9EEB"/>
                </a:solidFill>
                <a:latin typeface="Meiryo"/>
                <a:ea typeface="Meiryo"/>
                <a:cs typeface="Meiryo"/>
                <a:sym typeface="Meiryo"/>
              </a:rPr>
              <a:t>●</a:t>
            </a:r>
            <a:r>
              <a:rPr b="1" lang="ja" sz="15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 </a:t>
            </a:r>
            <a:r>
              <a:rPr b="1" lang="ja" sz="15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顧客からよく尋ねられる質問は？</a:t>
            </a:r>
            <a:endParaRPr b="1" sz="13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500">
                <a:solidFill>
                  <a:srgbClr val="6D9EEB"/>
                </a:solidFill>
                <a:latin typeface="Meiryo"/>
                <a:ea typeface="Meiryo"/>
                <a:cs typeface="Meiryo"/>
                <a:sym typeface="Meiryo"/>
              </a:rPr>
              <a:t>● </a:t>
            </a:r>
            <a:r>
              <a:rPr b="1" lang="ja" sz="15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営業トークでよく出る話題は？</a:t>
            </a:r>
            <a:endParaRPr b="1" sz="15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500">
                <a:solidFill>
                  <a:srgbClr val="6D9EEB"/>
                </a:solidFill>
                <a:latin typeface="Meiryo"/>
                <a:ea typeface="Meiryo"/>
                <a:cs typeface="Meiryo"/>
                <a:sym typeface="Meiryo"/>
              </a:rPr>
              <a:t>●</a:t>
            </a:r>
            <a:r>
              <a:rPr b="1" lang="ja" sz="15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 </a:t>
            </a:r>
            <a:r>
              <a:rPr b="1" lang="ja" sz="15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新規顧客から多く出る課題は？</a:t>
            </a:r>
            <a:endParaRPr b="1" sz="15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500">
                <a:solidFill>
                  <a:srgbClr val="6D9EEB"/>
                </a:solidFill>
                <a:latin typeface="Meiryo"/>
                <a:ea typeface="Meiryo"/>
                <a:cs typeface="Meiryo"/>
                <a:sym typeface="Meiryo"/>
              </a:rPr>
              <a:t>●</a:t>
            </a:r>
            <a:r>
              <a:rPr b="1" lang="ja" sz="15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 </a:t>
            </a:r>
            <a:r>
              <a:rPr b="1" lang="ja" sz="15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潜在顧客が抱えていそうな悩みは？</a:t>
            </a:r>
            <a:endParaRPr b="1" sz="15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642400" y="3597200"/>
            <a:ext cx="5422200" cy="12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自社のサービスがどんな疑問を持つ担当者のお役に立てるかを考えながら、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21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網羅的</a:t>
            </a: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に書き出します。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書き出した後は「XMind」などを活用して、疑問をジャンル別に分けます。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311700" y="11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③</a:t>
            </a:r>
            <a:r>
              <a:rPr lang="ja"/>
              <a:t>ジャンル別に検索しそうなワードを考える</a:t>
            </a:r>
            <a:endParaRPr/>
          </a:p>
        </p:txBody>
      </p:sp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547" y="109127"/>
            <a:ext cx="1345050" cy="48036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9"/>
          <p:cNvSpPr txBox="1"/>
          <p:nvPr/>
        </p:nvSpPr>
        <p:spPr>
          <a:xfrm>
            <a:off x="462277" y="4340585"/>
            <a:ext cx="857400" cy="28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男性 32歳 子供有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メーカー勤務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527850" y="849700"/>
            <a:ext cx="8088300" cy="6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ja" sz="2100">
                <a:solidFill>
                  <a:srgbClr val="1B224C"/>
                </a:solidFill>
              </a:rPr>
              <a:t>想定した悩みを「検索キーワード」に変換し、実際に検索する。</a:t>
            </a:r>
            <a:endParaRPr b="1" sz="1900">
              <a:solidFill>
                <a:srgbClr val="1B224C"/>
              </a:solidFill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642400" y="1315525"/>
            <a:ext cx="79740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検索した時に表示される、「サジェストワード」に注目し、実際にどんな言葉で検索されているかを調べます。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aphicFrame>
        <p:nvGraphicFramePr>
          <p:cNvPr id="120" name="Google Shape;120;p19"/>
          <p:cNvGraphicFramePr/>
          <p:nvPr/>
        </p:nvGraphicFramePr>
        <p:xfrm>
          <a:off x="585250" y="1754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{664C450C-B0B8-4280-8E0F-E56EB501361A}</a:tableStyleId>
              </a:tblPr>
              <a:tblGrid>
                <a:gridCol w="2696100"/>
                <a:gridCol w="2696100"/>
                <a:gridCol w="2696100"/>
              </a:tblGrid>
              <a:tr h="414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悩みのジャンル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検索しそうなワード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表示されたサジェスト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</a:tr>
              <a:tr h="593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</a:tr>
              <a:tr h="625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</a:tr>
              <a:tr h="593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 anchor="ctr"/>
                </a:tc>
              </a:tr>
              <a:tr h="594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311700" y="11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③</a:t>
            </a:r>
            <a:r>
              <a:rPr lang="ja"/>
              <a:t>ジャンル別に検索しそうなワードを考える</a:t>
            </a:r>
            <a:endParaRPr/>
          </a:p>
        </p:txBody>
      </p:sp>
      <p:pic>
        <p:nvPicPr>
          <p:cNvPr id="126" name="Google Shape;12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547" y="109127"/>
            <a:ext cx="1345050" cy="48036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0"/>
          <p:cNvSpPr txBox="1"/>
          <p:nvPr/>
        </p:nvSpPr>
        <p:spPr>
          <a:xfrm>
            <a:off x="462277" y="4340585"/>
            <a:ext cx="857400" cy="28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男性 32歳 子供有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メーカー勤務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28" name="Google Shape;128;p20"/>
          <p:cNvSpPr txBox="1"/>
          <p:nvPr/>
        </p:nvSpPr>
        <p:spPr>
          <a:xfrm>
            <a:off x="527850" y="849700"/>
            <a:ext cx="8088300" cy="6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ja" sz="2100">
                <a:solidFill>
                  <a:srgbClr val="1B224C"/>
                </a:solidFill>
              </a:rPr>
              <a:t>想定した悩みを「検索キーワード」に変換し、実際に検索する。</a:t>
            </a:r>
            <a:endParaRPr b="1" sz="1900">
              <a:solidFill>
                <a:srgbClr val="1B224C"/>
              </a:solidFill>
            </a:endParaRPr>
          </a:p>
        </p:txBody>
      </p:sp>
      <p:graphicFrame>
        <p:nvGraphicFramePr>
          <p:cNvPr id="129" name="Google Shape;129;p20"/>
          <p:cNvGraphicFramePr/>
          <p:nvPr/>
        </p:nvGraphicFramePr>
        <p:xfrm>
          <a:off x="585250" y="1754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{664C450C-B0B8-4280-8E0F-E56EB501361A}</a:tableStyleId>
              </a:tblPr>
              <a:tblGrid>
                <a:gridCol w="2696100"/>
                <a:gridCol w="2696100"/>
                <a:gridCol w="2696100"/>
              </a:tblGrid>
              <a:tr h="414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悩みのジャンル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検索しそうなワード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表示されたサジェスト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</a:tr>
              <a:tr h="593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オウンドメディア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オウンドメディア　運営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/>
                        <a:t>オウンドメディア　運営　会社</a:t>
                      </a:r>
                      <a:endParaRPr b="1" sz="7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/>
                        <a:t>オウンドメディアとは</a:t>
                      </a:r>
                      <a:endParaRPr b="1" sz="7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/>
                        <a:t>オウンドメディア　事例</a:t>
                      </a:r>
                      <a:endParaRPr b="1" sz="7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/>
                        <a:t>オウンドメディア　目的</a:t>
                      </a:r>
                      <a:endParaRPr b="1" sz="700"/>
                    </a:p>
                  </a:txBody>
                  <a:tcPr marT="91425" marB="91425" marR="91425" marL="91425" anchor="ctr"/>
                </a:tc>
              </a:tr>
              <a:tr h="625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1300">
                          <a:solidFill>
                            <a:schemeClr val="dk1"/>
                          </a:solidFill>
                        </a:rPr>
                        <a:t>ホワイトペーパー</a:t>
                      </a:r>
                      <a:endParaRPr b="1" sz="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1300"/>
                        <a:t>ホワイトペーパー　制作</a:t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ホワイトペーパー　制作費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ホワイトペーパーとは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ホワイトペーパー　作成　ツール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ホワイトペーパー　作り方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</a:tr>
              <a:tr h="593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1300">
                          <a:solidFill>
                            <a:schemeClr val="dk1"/>
                          </a:solidFill>
                        </a:rPr>
                        <a:t>リード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リード獲得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リード獲得施策　一覧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リード獲得方法　一覧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リード獲得　事例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リード獲得　コンサル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/>
                </a:tc>
              </a:tr>
              <a:tr h="594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1300">
                          <a:solidFill>
                            <a:schemeClr val="dk1"/>
                          </a:solidFill>
                        </a:rPr>
                        <a:t>ウェビナー</a:t>
                      </a:r>
                      <a:endParaRPr b="1" sz="800"/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ウェビナー　開催方法</a:t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zoom ウェビナー 　事前登録なし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zoom ウェビナー　使い方　ホスト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zoom ウェビナー　参加方法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700">
                          <a:solidFill>
                            <a:schemeClr val="dk1"/>
                          </a:solidFill>
                        </a:rPr>
                        <a:t>zoom ウェビナー url 見分け方</a:t>
                      </a:r>
                      <a:endParaRPr b="1"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130" name="Google Shape;130;p20"/>
          <p:cNvSpPr txBox="1"/>
          <p:nvPr/>
        </p:nvSpPr>
        <p:spPr>
          <a:xfrm>
            <a:off x="472650" y="1302125"/>
            <a:ext cx="77415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&lt;記入例&gt;</a:t>
            </a:r>
            <a:endParaRPr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311700" y="11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④</a:t>
            </a:r>
            <a:r>
              <a:rPr lang="ja"/>
              <a:t>「軸」となる</a:t>
            </a:r>
            <a:r>
              <a:rPr lang="ja"/>
              <a:t>検索</a:t>
            </a:r>
            <a:r>
              <a:rPr lang="ja"/>
              <a:t>キー</a:t>
            </a:r>
            <a:r>
              <a:rPr lang="ja"/>
              <a:t>ワードを</a:t>
            </a:r>
            <a:r>
              <a:rPr lang="ja"/>
              <a:t>見つける</a:t>
            </a:r>
            <a:endParaRPr/>
          </a:p>
        </p:txBody>
      </p:sp>
      <p:pic>
        <p:nvPicPr>
          <p:cNvPr id="136" name="Google Shape;13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547" y="109127"/>
            <a:ext cx="1345050" cy="48036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1"/>
          <p:cNvSpPr txBox="1"/>
          <p:nvPr/>
        </p:nvSpPr>
        <p:spPr>
          <a:xfrm>
            <a:off x="462277" y="4340585"/>
            <a:ext cx="857400" cy="28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男性 32歳 子供有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メーカー勤務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642400" y="820275"/>
            <a:ext cx="79740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数々の検索キーワードと向き合い、検索サイト全体にとって重要なキーワードを選定します。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検索ボリュームが大きく、ターゲットの悩みとマッチしているキーワードを軸とすると、ズレが少なくなります。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aphicFrame>
        <p:nvGraphicFramePr>
          <p:cNvPr id="139" name="Google Shape;139;p21"/>
          <p:cNvGraphicFramePr/>
          <p:nvPr/>
        </p:nvGraphicFramePr>
        <p:xfrm>
          <a:off x="585250" y="151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{664C450C-B0B8-4280-8E0F-E56EB501361A}</a:tableStyleId>
              </a:tblPr>
              <a:tblGrid>
                <a:gridCol w="2696100"/>
                <a:gridCol w="5550950"/>
              </a:tblGrid>
              <a:tr h="449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軸となるワード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掛け合わせで検索されるワード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</a:tr>
              <a:tr h="64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</a:tr>
              <a:tr h="678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</a:tr>
              <a:tr h="64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/>
                </a:tc>
              </a:tr>
              <a:tr h="64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311700" y="11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④</a:t>
            </a:r>
            <a:r>
              <a:rPr lang="ja"/>
              <a:t>「軸」となる検索キーワードを見つける</a:t>
            </a:r>
            <a:endParaRPr/>
          </a:p>
        </p:txBody>
      </p:sp>
      <p:pic>
        <p:nvPicPr>
          <p:cNvPr id="145" name="Google Shape;14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547" y="109127"/>
            <a:ext cx="1345050" cy="48036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2"/>
          <p:cNvSpPr txBox="1"/>
          <p:nvPr/>
        </p:nvSpPr>
        <p:spPr>
          <a:xfrm>
            <a:off x="462277" y="4340585"/>
            <a:ext cx="857400" cy="28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男性 32歳 子供有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00">
                <a:solidFill>
                  <a:srgbClr val="FFFFFF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メーカー勤務</a:t>
            </a:r>
            <a:endParaRPr b="1" sz="600">
              <a:solidFill>
                <a:srgbClr val="FFFFFF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graphicFrame>
        <p:nvGraphicFramePr>
          <p:cNvPr id="147" name="Google Shape;147;p22"/>
          <p:cNvGraphicFramePr/>
          <p:nvPr/>
        </p:nvGraphicFramePr>
        <p:xfrm>
          <a:off x="585250" y="151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{664C450C-B0B8-4280-8E0F-E56EB501361A}</a:tableStyleId>
              </a:tblPr>
              <a:tblGrid>
                <a:gridCol w="2696100"/>
                <a:gridCol w="5550950"/>
              </a:tblGrid>
              <a:tr h="449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軸となるワード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>
                          <a:solidFill>
                            <a:srgbClr val="FFFFFF"/>
                          </a:solidFill>
                        </a:rPr>
                        <a:t>掛け合わせで検索されるワード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6FA8DC"/>
                    </a:solidFill>
                  </a:tcPr>
                </a:tc>
              </a:tr>
              <a:tr h="64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オウンドメディア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事例、作り方、目的、ホームページ　違い、SNS、デザイン</a:t>
                      </a:r>
                      <a:endParaRPr b="1" sz="1300"/>
                    </a:p>
                  </a:txBody>
                  <a:tcPr marT="91425" marB="91425" marR="91425" marL="91425" anchor="ctr"/>
                </a:tc>
              </a:tr>
              <a:tr h="678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1300">
                          <a:solidFill>
                            <a:schemeClr val="dk1"/>
                          </a:solidFill>
                        </a:rPr>
                        <a:t>ホワイトペーパー</a:t>
                      </a:r>
                      <a:endParaRPr b="1" sz="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1300"/>
                        <a:t>意味、作り方、ダウンロード、マーケティング、サンプル、デザイン</a:t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</a:tr>
              <a:tr h="64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1300">
                          <a:solidFill>
                            <a:schemeClr val="dk1"/>
                          </a:solidFill>
                        </a:rPr>
                        <a:t>リード獲得</a:t>
                      </a:r>
                      <a:endParaRPr b="1"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広告、施策、意味、単価、数</a:t>
                      </a:r>
                      <a:endParaRPr b="1" sz="1300"/>
                    </a:p>
                  </a:txBody>
                  <a:tcPr marT="91425" marB="91425" marR="91425" marL="91425" anchor="ctr"/>
                </a:tc>
              </a:tr>
              <a:tr h="64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ja" sz="1300">
                          <a:solidFill>
                            <a:schemeClr val="dk1"/>
                          </a:solidFill>
                        </a:rPr>
                        <a:t>オンラインセミナー</a:t>
                      </a:r>
                      <a:endParaRPr b="1" sz="800"/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300"/>
                        <a:t>無料、無料　人気、やり方、ビジネス、チラシ</a:t>
                      </a:r>
                      <a:endParaRPr b="1" sz="1300"/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148" name="Google Shape;148;p22"/>
          <p:cNvSpPr txBox="1"/>
          <p:nvPr/>
        </p:nvSpPr>
        <p:spPr>
          <a:xfrm>
            <a:off x="472650" y="921125"/>
            <a:ext cx="77415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&lt;記入例&gt;</a:t>
            </a:r>
            <a:endParaRPr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>
            <p:ph type="title"/>
          </p:nvPr>
        </p:nvSpPr>
        <p:spPr>
          <a:xfrm>
            <a:off x="311700" y="11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⑤</a:t>
            </a:r>
            <a:r>
              <a:rPr lang="ja"/>
              <a:t>SEO対策する検索キーワードを選定する</a:t>
            </a:r>
            <a:endParaRPr/>
          </a:p>
        </p:txBody>
      </p:sp>
      <p:pic>
        <p:nvPicPr>
          <p:cNvPr id="154" name="Google Shape;15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547" y="109127"/>
            <a:ext cx="1345050" cy="48036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3"/>
          <p:cNvSpPr txBox="1"/>
          <p:nvPr/>
        </p:nvSpPr>
        <p:spPr>
          <a:xfrm>
            <a:off x="527850" y="860375"/>
            <a:ext cx="80883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ja" sz="2600">
                <a:solidFill>
                  <a:srgbClr val="1B224C"/>
                </a:solidFill>
              </a:rPr>
              <a:t>競合サイト</a:t>
            </a:r>
            <a:r>
              <a:rPr b="1" lang="ja" sz="2100">
                <a:solidFill>
                  <a:srgbClr val="1B224C"/>
                </a:solidFill>
              </a:rPr>
              <a:t>と</a:t>
            </a:r>
            <a:r>
              <a:rPr b="1" lang="ja" sz="2600">
                <a:solidFill>
                  <a:srgbClr val="1B224C"/>
                </a:solidFill>
              </a:rPr>
              <a:t>検索ボリューム</a:t>
            </a:r>
            <a:r>
              <a:rPr b="1" lang="ja" sz="2100">
                <a:solidFill>
                  <a:srgbClr val="1B224C"/>
                </a:solidFill>
              </a:rPr>
              <a:t>を</a:t>
            </a:r>
            <a:r>
              <a:rPr b="1" lang="ja" sz="2100">
                <a:solidFill>
                  <a:srgbClr val="1B224C"/>
                </a:solidFill>
              </a:rPr>
              <a:t>確認して決定する</a:t>
            </a:r>
            <a:endParaRPr b="1" sz="2100">
              <a:solidFill>
                <a:srgbClr val="1B224C"/>
              </a:solidFill>
            </a:endParaRPr>
          </a:p>
        </p:txBody>
      </p:sp>
      <p:sp>
        <p:nvSpPr>
          <p:cNvPr id="156" name="Google Shape;156;p23"/>
          <p:cNvSpPr txBox="1"/>
          <p:nvPr/>
        </p:nvSpPr>
        <p:spPr>
          <a:xfrm>
            <a:off x="1338988" y="1580787"/>
            <a:ext cx="7035300" cy="111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800">
                <a:solidFill>
                  <a:srgbClr val="073763"/>
                </a:solidFill>
                <a:highlight>
                  <a:srgbClr val="FFF2CC"/>
                </a:highlight>
                <a:latin typeface="HiraKakuProN-W3"/>
                <a:ea typeface="HiraKakuProN-W3"/>
                <a:cs typeface="HiraKakuProN-W3"/>
                <a:sym typeface="HiraKakuProN-W3"/>
              </a:rPr>
              <a:t>検索されていない言葉</a:t>
            </a:r>
            <a:r>
              <a:rPr lang="ja" sz="1600">
                <a:solidFill>
                  <a:srgbClr val="073763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をキーワード選定しない</a:t>
            </a:r>
            <a:endParaRPr b="1">
              <a:solidFill>
                <a:srgbClr val="073763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grpSp>
        <p:nvGrpSpPr>
          <p:cNvPr id="157" name="Google Shape;157;p23"/>
          <p:cNvGrpSpPr/>
          <p:nvPr/>
        </p:nvGrpSpPr>
        <p:grpSpPr>
          <a:xfrm>
            <a:off x="947759" y="1907050"/>
            <a:ext cx="353100" cy="348673"/>
            <a:chOff x="632222" y="836802"/>
            <a:chExt cx="353100" cy="348673"/>
          </a:xfrm>
        </p:grpSpPr>
        <p:sp>
          <p:nvSpPr>
            <p:cNvPr id="158" name="Google Shape;158;p23"/>
            <p:cNvSpPr/>
            <p:nvPr/>
          </p:nvSpPr>
          <p:spPr>
            <a:xfrm>
              <a:off x="661325" y="885475"/>
              <a:ext cx="300000" cy="300000"/>
            </a:xfrm>
            <a:prstGeom prst="ellipse">
              <a:avLst/>
            </a:prstGeom>
            <a:solidFill>
              <a:srgbClr val="2C3753"/>
            </a:solidFill>
            <a:ln cap="flat" cmpd="sng" w="28575">
              <a:solidFill>
                <a:srgbClr val="C9DAF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9" name="Google Shape;159;p23"/>
            <p:cNvSpPr txBox="1"/>
            <p:nvPr/>
          </p:nvSpPr>
          <p:spPr>
            <a:xfrm>
              <a:off x="632222" y="836802"/>
              <a:ext cx="353100" cy="34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">
                  <a:solidFill>
                    <a:srgbClr val="FFFFFF"/>
                  </a:solidFill>
                </a:rPr>
                <a:t>1</a:t>
              </a:r>
              <a:endParaRPr b="1">
                <a:solidFill>
                  <a:srgbClr val="FFFFFF"/>
                </a:solidFill>
              </a:endParaRPr>
            </a:p>
          </p:txBody>
        </p:sp>
      </p:grpSp>
      <p:sp>
        <p:nvSpPr>
          <p:cNvPr id="160" name="Google Shape;160;p23"/>
          <p:cNvSpPr txBox="1"/>
          <p:nvPr/>
        </p:nvSpPr>
        <p:spPr>
          <a:xfrm>
            <a:off x="1338988" y="2510561"/>
            <a:ext cx="7035300" cy="48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800">
                <a:solidFill>
                  <a:srgbClr val="073763"/>
                </a:solidFill>
                <a:highlight>
                  <a:srgbClr val="FFF2CC"/>
                </a:highlight>
                <a:latin typeface="HiraKakuProN-W3"/>
                <a:ea typeface="HiraKakuProN-W3"/>
                <a:cs typeface="HiraKakuProN-W3"/>
                <a:sym typeface="HiraKakuProN-W3"/>
              </a:rPr>
              <a:t>コンバージョンに近い悩み</a:t>
            </a:r>
            <a:r>
              <a:rPr lang="ja" sz="1600">
                <a:solidFill>
                  <a:srgbClr val="073763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ならボリュームが少なくても取り組む</a:t>
            </a:r>
            <a:endParaRPr b="1" sz="1600">
              <a:solidFill>
                <a:srgbClr val="073763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grpSp>
        <p:nvGrpSpPr>
          <p:cNvPr id="161" name="Google Shape;161;p23"/>
          <p:cNvGrpSpPr/>
          <p:nvPr/>
        </p:nvGrpSpPr>
        <p:grpSpPr>
          <a:xfrm>
            <a:off x="947759" y="2516670"/>
            <a:ext cx="353100" cy="348673"/>
            <a:chOff x="632222" y="836802"/>
            <a:chExt cx="353100" cy="348673"/>
          </a:xfrm>
        </p:grpSpPr>
        <p:sp>
          <p:nvSpPr>
            <p:cNvPr id="162" name="Google Shape;162;p23"/>
            <p:cNvSpPr/>
            <p:nvPr/>
          </p:nvSpPr>
          <p:spPr>
            <a:xfrm>
              <a:off x="661325" y="885475"/>
              <a:ext cx="300000" cy="300000"/>
            </a:xfrm>
            <a:prstGeom prst="ellipse">
              <a:avLst/>
            </a:prstGeom>
            <a:solidFill>
              <a:srgbClr val="2C3753"/>
            </a:solidFill>
            <a:ln cap="flat" cmpd="sng" w="28575">
              <a:solidFill>
                <a:srgbClr val="C9DAF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3" name="Google Shape;163;p23"/>
            <p:cNvSpPr txBox="1"/>
            <p:nvPr/>
          </p:nvSpPr>
          <p:spPr>
            <a:xfrm>
              <a:off x="632222" y="836802"/>
              <a:ext cx="353100" cy="34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">
                  <a:solidFill>
                    <a:srgbClr val="FFFFFF"/>
                  </a:solidFill>
                </a:rPr>
                <a:t>2</a:t>
              </a:r>
              <a:endParaRPr b="1">
                <a:solidFill>
                  <a:srgbClr val="FFFFFF"/>
                </a:solidFill>
              </a:endParaRPr>
            </a:p>
          </p:txBody>
        </p:sp>
      </p:grpSp>
      <p:sp>
        <p:nvSpPr>
          <p:cNvPr id="164" name="Google Shape;164;p23"/>
          <p:cNvSpPr txBox="1"/>
          <p:nvPr/>
        </p:nvSpPr>
        <p:spPr>
          <a:xfrm>
            <a:off x="1338988" y="3120161"/>
            <a:ext cx="7035300" cy="48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>
                <a:solidFill>
                  <a:srgbClr val="073763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競合サイトを見て</a:t>
            </a:r>
            <a:r>
              <a:rPr b="1" lang="ja" sz="1800">
                <a:solidFill>
                  <a:srgbClr val="073763"/>
                </a:solidFill>
                <a:highlight>
                  <a:srgbClr val="FFF2CC"/>
                </a:highlight>
                <a:latin typeface="HiraKakuProN-W3"/>
                <a:ea typeface="HiraKakuProN-W3"/>
                <a:cs typeface="HiraKakuProN-W3"/>
                <a:sym typeface="HiraKakuProN-W3"/>
              </a:rPr>
              <a:t>ニーズに沿った記事を作成できるもの</a:t>
            </a:r>
            <a:r>
              <a:rPr lang="ja" sz="1600">
                <a:solidFill>
                  <a:srgbClr val="073763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のみ取り組む</a:t>
            </a:r>
            <a:endParaRPr sz="1800">
              <a:solidFill>
                <a:srgbClr val="073763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grpSp>
        <p:nvGrpSpPr>
          <p:cNvPr id="165" name="Google Shape;165;p23"/>
          <p:cNvGrpSpPr/>
          <p:nvPr/>
        </p:nvGrpSpPr>
        <p:grpSpPr>
          <a:xfrm>
            <a:off x="947759" y="3126270"/>
            <a:ext cx="353100" cy="348673"/>
            <a:chOff x="632222" y="836802"/>
            <a:chExt cx="353100" cy="348673"/>
          </a:xfrm>
        </p:grpSpPr>
        <p:sp>
          <p:nvSpPr>
            <p:cNvPr id="166" name="Google Shape;166;p23"/>
            <p:cNvSpPr/>
            <p:nvPr/>
          </p:nvSpPr>
          <p:spPr>
            <a:xfrm>
              <a:off x="661325" y="885475"/>
              <a:ext cx="300000" cy="300000"/>
            </a:xfrm>
            <a:prstGeom prst="ellipse">
              <a:avLst/>
            </a:prstGeom>
            <a:solidFill>
              <a:srgbClr val="2C3753"/>
            </a:solidFill>
            <a:ln cap="flat" cmpd="sng" w="28575">
              <a:solidFill>
                <a:srgbClr val="C9DAF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7" name="Google Shape;167;p23"/>
            <p:cNvSpPr txBox="1"/>
            <p:nvPr/>
          </p:nvSpPr>
          <p:spPr>
            <a:xfrm>
              <a:off x="632222" y="836802"/>
              <a:ext cx="353100" cy="34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">
                  <a:solidFill>
                    <a:srgbClr val="FFFFFF"/>
                  </a:solidFill>
                </a:rPr>
                <a:t>3</a:t>
              </a:r>
              <a:endParaRPr b="1">
                <a:solidFill>
                  <a:srgbClr val="FFFFFF"/>
                </a:solidFill>
              </a:endParaRPr>
            </a:p>
          </p:txBody>
        </p:sp>
      </p:grpSp>
      <p:cxnSp>
        <p:nvCxnSpPr>
          <p:cNvPr id="168" name="Google Shape;168;p23"/>
          <p:cNvCxnSpPr/>
          <p:nvPr/>
        </p:nvCxnSpPr>
        <p:spPr>
          <a:xfrm>
            <a:off x="958588" y="2379160"/>
            <a:ext cx="7296000" cy="120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9" name="Google Shape;169;p23"/>
          <p:cNvCxnSpPr/>
          <p:nvPr/>
        </p:nvCxnSpPr>
        <p:spPr>
          <a:xfrm>
            <a:off x="958588" y="2988760"/>
            <a:ext cx="7296000" cy="120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23"/>
          <p:cNvCxnSpPr/>
          <p:nvPr/>
        </p:nvCxnSpPr>
        <p:spPr>
          <a:xfrm>
            <a:off x="947738" y="3594360"/>
            <a:ext cx="7296000" cy="120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1" name="Google Shape;171;p23"/>
          <p:cNvSpPr txBox="1"/>
          <p:nvPr/>
        </p:nvSpPr>
        <p:spPr>
          <a:xfrm>
            <a:off x="648250" y="3786630"/>
            <a:ext cx="7959600" cy="8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より課題が明確な人しか検索しないようなコンバージョンに近い検索キーワードは、検索する人が限られているため、検索ボリュームが少なくなりがちです。しかし、悩みが具体化されている分、次のアクション (CV) に繋がりやすい特徴があります。ぜひ取り組んでおきたいポイントです。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72" name="Google Shape;172;p23"/>
          <p:cNvSpPr txBox="1"/>
          <p:nvPr/>
        </p:nvSpPr>
        <p:spPr>
          <a:xfrm>
            <a:off x="642400" y="1452281"/>
            <a:ext cx="79740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73763"/>
                </a:solidFill>
                <a:latin typeface="Meiryo"/>
                <a:ea typeface="Meiryo"/>
                <a:cs typeface="Meiryo"/>
                <a:sym typeface="Meiryo"/>
              </a:rPr>
              <a:t>見つけたキーワードの中から、下記のポイントを踏まえて対策するキーワードを選定します。</a:t>
            </a:r>
            <a:endParaRPr sz="1200">
              <a:solidFill>
                <a:srgbClr val="073763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