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3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</p:sldIdLst>
  <p:sldSz cy="5143500" cx="9144000"/>
  <p:notesSz cx="6858000" cy="9144000"/>
  <p:embeddedFontLst>
    <p:embeddedFont>
      <p:font typeface="M PLUS 1"/>
      <p:regular r:id="rId33"/>
      <p:bold r:id="rId34"/>
    </p:embeddedFont>
    <p:embeddedFont>
      <p:font typeface="M PLUS 1 SemiBold"/>
      <p:regular r:id="rId35"/>
      <p:bold r:id="rId36"/>
    </p:embeddedFont>
    <p:embeddedFont>
      <p:font typeface="M PLUS 1p"/>
      <p:regular r:id="rId37"/>
      <p:bold r:id="rId38"/>
    </p:embeddedFont>
    <p:embeddedFont>
      <p:font typeface="M PLUS 1p Black"/>
      <p:bold r:id="rId39"/>
    </p:embeddedFont>
    <p:embeddedFont>
      <p:font typeface="M PLUS 1p ExtraBold"/>
      <p:bold r:id="rId40"/>
    </p:embeddedFont>
    <p:embeddedFont>
      <p:font typeface="Oswald"/>
      <p:regular r:id="rId41"/>
      <p:bold r:id="rId42"/>
    </p:embeddedFont>
    <p:embeddedFont>
      <p:font typeface="M PLUS 1 ExtraBold"/>
      <p:bold r:id="rId43"/>
    </p:embeddedFont>
    <p:embeddedFont>
      <p:font typeface="Open Sans"/>
      <p:regular r:id="rId44"/>
      <p:bold r:id="rId45"/>
      <p:italic r:id="rId46"/>
      <p:boldItalic r:id="rId4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FF0B264B-F910-49F5-BAFE-11F89FC75944}">
  <a:tblStyle styleId="{FF0B264B-F910-49F5-BAFE-11F89FC75944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9525">
              <a:solidFill>
                <a:srgbClr val="9E9E9E"/>
              </a:solidFill>
              <a:prstDash val="solid"/>
              <a:round/>
              <a:headEnd len="sm" w="sm" type="none"/>
              <a:tailEnd len="sm" w="sm" type="none"/>
            </a:ln>
          </a:insideV>
        </a:tcBdr>
      </a:tc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font" Target="fonts/MPLUS1pExtraBold-bold.fntdata"/><Relationship Id="rId20" Type="http://schemas.openxmlformats.org/officeDocument/2006/relationships/slide" Target="slides/slide14.xml"/><Relationship Id="rId42" Type="http://schemas.openxmlformats.org/officeDocument/2006/relationships/font" Target="fonts/Oswald-bold.fntdata"/><Relationship Id="rId41" Type="http://schemas.openxmlformats.org/officeDocument/2006/relationships/font" Target="fonts/Oswald-regular.fntdata"/><Relationship Id="rId22" Type="http://schemas.openxmlformats.org/officeDocument/2006/relationships/slide" Target="slides/slide16.xml"/><Relationship Id="rId44" Type="http://schemas.openxmlformats.org/officeDocument/2006/relationships/font" Target="fonts/OpenSans-regular.fntdata"/><Relationship Id="rId21" Type="http://schemas.openxmlformats.org/officeDocument/2006/relationships/slide" Target="slides/slide15.xml"/><Relationship Id="rId43" Type="http://schemas.openxmlformats.org/officeDocument/2006/relationships/font" Target="fonts/MPLUS1ExtraBold-bold.fntdata"/><Relationship Id="rId24" Type="http://schemas.openxmlformats.org/officeDocument/2006/relationships/slide" Target="slides/slide18.xml"/><Relationship Id="rId46" Type="http://schemas.openxmlformats.org/officeDocument/2006/relationships/font" Target="fonts/OpenSans-italic.fntdata"/><Relationship Id="rId23" Type="http://schemas.openxmlformats.org/officeDocument/2006/relationships/slide" Target="slides/slide17.xml"/><Relationship Id="rId45" Type="http://schemas.openxmlformats.org/officeDocument/2006/relationships/font" Target="fonts/OpenSans-bold.fntdata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tableStyles" Target="tableStyles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47" Type="http://schemas.openxmlformats.org/officeDocument/2006/relationships/font" Target="fonts/OpenSans-boldItalic.fntdata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font" Target="fonts/MPLUS1-regular.fntdata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schemas.openxmlformats.org/officeDocument/2006/relationships/font" Target="fonts/MPLUS1SemiBold-regular.fntdata"/><Relationship Id="rId12" Type="http://schemas.openxmlformats.org/officeDocument/2006/relationships/slide" Target="slides/slide6.xml"/><Relationship Id="rId34" Type="http://schemas.openxmlformats.org/officeDocument/2006/relationships/font" Target="fonts/MPLUS1-bold.fntdata"/><Relationship Id="rId15" Type="http://schemas.openxmlformats.org/officeDocument/2006/relationships/slide" Target="slides/slide9.xml"/><Relationship Id="rId37" Type="http://schemas.openxmlformats.org/officeDocument/2006/relationships/font" Target="fonts/MPLUS1p-regular.fntdata"/><Relationship Id="rId14" Type="http://schemas.openxmlformats.org/officeDocument/2006/relationships/slide" Target="slides/slide8.xml"/><Relationship Id="rId36" Type="http://schemas.openxmlformats.org/officeDocument/2006/relationships/font" Target="fonts/MPLUS1SemiBold-bold.fntdata"/><Relationship Id="rId17" Type="http://schemas.openxmlformats.org/officeDocument/2006/relationships/slide" Target="slides/slide11.xml"/><Relationship Id="rId39" Type="http://schemas.openxmlformats.org/officeDocument/2006/relationships/font" Target="fonts/MPLUS1pBlack-bold.fntdata"/><Relationship Id="rId16" Type="http://schemas.openxmlformats.org/officeDocument/2006/relationships/slide" Target="slides/slide10.xml"/><Relationship Id="rId38" Type="http://schemas.openxmlformats.org/officeDocument/2006/relationships/font" Target="fonts/MPLUS1p-bold.fntdata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g25b98abd76e_1_5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" name="Google Shape;32;g25b98abd76e_1_5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282017d169d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282017d169d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282017d169d_0_3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282017d169d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82017d169d_0_4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3" name="Google Shape;173;g282017d169d_0_4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282017d169d_0_4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282017d169d_0_4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8db7b91aca_0_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" name="Google Shape;199;g28db7b91aca_0_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82017d169d_0_4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7" name="Google Shape;207;g282017d169d_0_4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282017d169d_0_3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282017d169d_0_3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28db7b91aca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28db7b91aca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28db7b91aca_0_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28db7b91aca_0_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282017d169d_0_4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282017d169d_0_4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g1066b58670a_0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" name="Google Shape;46;g1066b58670a_0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282017d169d_0_4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282017d169d_0_4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9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g282017d169d_0_4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1" name="Google Shape;261;g282017d169d_0_4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25b98abd76e_1_4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25b98abd76e_1_4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28db7b91aca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28db7b91aca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g28db7b91aca_0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Google Shape;295;g28db7b91aca_0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g28db7b91aca_0_2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6" name="Google Shape;316;g28db7b91aca_0_2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" name="Google Shape;371;g28db7b91aca_0_3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2" name="Google Shape;372;g28db7b91aca_0_3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サービス紹介資料、個別相談、各種セミナーもご用意しておりますので、何なりとご相談くださいませ。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以上、ご清聴ありがとうございました。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g237c38b5003_1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" name="Google Shape;55;g237c38b5003_1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g280adfff307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" name="Google Shape;71;g280adfff307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282017d169d_0_19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282017d169d_0_19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80adfff307_0_3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280adfff307_0_3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282017d169d_0_2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282017d169d_0_2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282017d169d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282017d169d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282017d169d_0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282017d169d_0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表紙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flipH="1" rot="5400000">
            <a:off x="1013794" y="-1023237"/>
            <a:ext cx="5150475" cy="7185550"/>
          </a:xfrm>
          <a:prstGeom prst="flowChartManualInput">
            <a:avLst/>
          </a:prstGeom>
          <a:gradFill>
            <a:gsLst>
              <a:gs pos="0">
                <a:srgbClr val="10979D"/>
              </a:gs>
              <a:gs pos="100000">
                <a:srgbClr val="004AAD"/>
              </a:gs>
            </a:gsLst>
            <a:lin ang="5400012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616500" y="744575"/>
            <a:ext cx="58944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8F8FA"/>
              </a:buClr>
              <a:buSzPts val="4000"/>
              <a:buFont typeface="M PLUS 1"/>
              <a:buNone/>
              <a:defRPr b="1" sz="4000">
                <a:solidFill>
                  <a:srgbClr val="F8F8FA"/>
                </a:solidFill>
                <a:latin typeface="M PLUS 1"/>
                <a:ea typeface="M PLUS 1"/>
                <a:cs typeface="M PLUS 1"/>
                <a:sym typeface="M PLUS 1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000"/>
              <a:buFont typeface="M PLUS 1"/>
              <a:buNone/>
              <a:defRPr b="1" sz="4000">
                <a:latin typeface="M PLUS 1"/>
                <a:ea typeface="M PLUS 1"/>
                <a:cs typeface="M PLUS 1"/>
                <a:sym typeface="M PLUS 1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000"/>
              <a:buFont typeface="M PLUS 1"/>
              <a:buNone/>
              <a:defRPr b="1" sz="4000">
                <a:latin typeface="M PLUS 1"/>
                <a:ea typeface="M PLUS 1"/>
                <a:cs typeface="M PLUS 1"/>
                <a:sym typeface="M PLUS 1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000"/>
              <a:buFont typeface="M PLUS 1"/>
              <a:buNone/>
              <a:defRPr b="1" sz="4000">
                <a:latin typeface="M PLUS 1"/>
                <a:ea typeface="M PLUS 1"/>
                <a:cs typeface="M PLUS 1"/>
                <a:sym typeface="M PLUS 1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000"/>
              <a:buFont typeface="M PLUS 1"/>
              <a:buNone/>
              <a:defRPr b="1" sz="4000">
                <a:latin typeface="M PLUS 1"/>
                <a:ea typeface="M PLUS 1"/>
                <a:cs typeface="M PLUS 1"/>
                <a:sym typeface="M PLUS 1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000"/>
              <a:buFont typeface="M PLUS 1"/>
              <a:buNone/>
              <a:defRPr b="1" sz="4000">
                <a:latin typeface="M PLUS 1"/>
                <a:ea typeface="M PLUS 1"/>
                <a:cs typeface="M PLUS 1"/>
                <a:sym typeface="M PLUS 1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000"/>
              <a:buFont typeface="M PLUS 1"/>
              <a:buNone/>
              <a:defRPr b="1" sz="4000">
                <a:latin typeface="M PLUS 1"/>
                <a:ea typeface="M PLUS 1"/>
                <a:cs typeface="M PLUS 1"/>
                <a:sym typeface="M PLUS 1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000"/>
              <a:buFont typeface="M PLUS 1"/>
              <a:buNone/>
              <a:defRPr b="1" sz="4000">
                <a:latin typeface="M PLUS 1"/>
                <a:ea typeface="M PLUS 1"/>
                <a:cs typeface="M PLUS 1"/>
                <a:sym typeface="M PLUS 1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000"/>
              <a:buFont typeface="M PLUS 1"/>
              <a:buNone/>
              <a:defRPr b="1" sz="4000">
                <a:latin typeface="M PLUS 1"/>
                <a:ea typeface="M PLUS 1"/>
                <a:cs typeface="M PLUS 1"/>
                <a:sym typeface="M PLUS 1"/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扉ページ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/>
          <p:nvPr/>
        </p:nvSpPr>
        <p:spPr>
          <a:xfrm>
            <a:off x="-5375" y="1602500"/>
            <a:ext cx="9149400" cy="2036700"/>
          </a:xfrm>
          <a:prstGeom prst="rect">
            <a:avLst/>
          </a:prstGeom>
          <a:gradFill>
            <a:gsLst>
              <a:gs pos="0">
                <a:srgbClr val="10979D"/>
              </a:gs>
              <a:gs pos="100000">
                <a:srgbClr val="004AAD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</a:endParaRPr>
          </a:p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16" name="Google Shape;16;p3"/>
          <p:cNvSpPr txBox="1"/>
          <p:nvPr>
            <p:ph type="title"/>
          </p:nvPr>
        </p:nvSpPr>
        <p:spPr>
          <a:xfrm>
            <a:off x="3879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本文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b="1" sz="2400">
                <a:latin typeface="M PLUS 1"/>
                <a:ea typeface="M PLUS 1"/>
                <a:cs typeface="M PLUS 1"/>
                <a:sym typeface="M PLUS 1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b="1" sz="2400">
                <a:latin typeface="M PLUS 1"/>
                <a:ea typeface="M PLUS 1"/>
                <a:cs typeface="M PLUS 1"/>
                <a:sym typeface="M PLUS 1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b="1" sz="2400">
                <a:latin typeface="M PLUS 1"/>
                <a:ea typeface="M PLUS 1"/>
                <a:cs typeface="M PLUS 1"/>
                <a:sym typeface="M PLUS 1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b="1" sz="2400">
                <a:latin typeface="M PLUS 1"/>
                <a:ea typeface="M PLUS 1"/>
                <a:cs typeface="M PLUS 1"/>
                <a:sym typeface="M PLUS 1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b="1" sz="2400">
                <a:latin typeface="M PLUS 1"/>
                <a:ea typeface="M PLUS 1"/>
                <a:cs typeface="M PLUS 1"/>
                <a:sym typeface="M PLUS 1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b="1" sz="2400">
                <a:latin typeface="M PLUS 1"/>
                <a:ea typeface="M PLUS 1"/>
                <a:cs typeface="M PLUS 1"/>
                <a:sym typeface="M PLUS 1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b="1" sz="2400">
                <a:latin typeface="M PLUS 1"/>
                <a:ea typeface="M PLUS 1"/>
                <a:cs typeface="M PLUS 1"/>
                <a:sym typeface="M PLUS 1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b="1" sz="2400">
                <a:latin typeface="M PLUS 1"/>
                <a:ea typeface="M PLUS 1"/>
                <a:cs typeface="M PLUS 1"/>
                <a:sym typeface="M PLUS 1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M PLUS 1"/>
              <a:buNone/>
              <a:defRPr b="1" sz="2400">
                <a:latin typeface="M PLUS 1"/>
                <a:ea typeface="M PLUS 1"/>
                <a:cs typeface="M PLUS 1"/>
                <a:sym typeface="M PLUS 1"/>
              </a:defRPr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8476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30200" lvl="0" marL="457200">
              <a:spcBef>
                <a:spcPts val="0"/>
              </a:spcBef>
              <a:spcAft>
                <a:spcPts val="0"/>
              </a:spcAft>
              <a:buClr>
                <a:srgbClr val="3982F5"/>
              </a:buClr>
              <a:buSzPts val="1600"/>
              <a:buChar char="●"/>
              <a:defRPr b="1" sz="1600">
                <a:solidFill>
                  <a:srgbClr val="3982F5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cxnSp>
        <p:nvCxnSpPr>
          <p:cNvPr id="21" name="Google Shape;21;p4"/>
          <p:cNvCxnSpPr/>
          <p:nvPr/>
        </p:nvCxnSpPr>
        <p:spPr>
          <a:xfrm>
            <a:off x="-8675" y="686350"/>
            <a:ext cx="9161700" cy="0"/>
          </a:xfrm>
          <a:prstGeom prst="straightConnector1">
            <a:avLst/>
          </a:prstGeom>
          <a:noFill/>
          <a:ln cap="flat" cmpd="sng" w="9525">
            <a:solidFill>
              <a:srgbClr val="CCCCCC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2" name="Google Shape;22;p4"/>
          <p:cNvSpPr/>
          <p:nvPr/>
        </p:nvSpPr>
        <p:spPr>
          <a:xfrm>
            <a:off x="-7825" y="5060000"/>
            <a:ext cx="9161700" cy="88500"/>
          </a:xfrm>
          <a:prstGeom prst="rect">
            <a:avLst/>
          </a:prstGeom>
          <a:gradFill>
            <a:gsLst>
              <a:gs pos="0">
                <a:srgbClr val="10979D"/>
              </a:gs>
              <a:gs pos="100000">
                <a:srgbClr val="004AAD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空白">
  <p:cSld name="CUSTOM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25024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_1">
  <p:cSld name="TITLE_1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ctrTitle"/>
          </p:nvPr>
        </p:nvSpPr>
        <p:spPr>
          <a:xfrm>
            <a:off x="503461" y="744575"/>
            <a:ext cx="48573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1pPr>
            <a:lvl2pPr lvl="1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2pPr>
            <a:lvl3pPr lvl="2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3pPr>
            <a:lvl4pPr lvl="3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4pPr>
            <a:lvl5pPr lvl="4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5pPr>
            <a:lvl6pPr lvl="5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6pPr>
            <a:lvl7pPr lvl="6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7pPr>
            <a:lvl8pPr lvl="7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8pPr>
            <a:lvl9pPr lvl="8" rt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200"/>
              <a:buNone/>
              <a:defRPr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7" name="Google Shape;27;p6"/>
          <p:cNvSpPr txBox="1"/>
          <p:nvPr>
            <p:ph idx="1" type="subTitle"/>
          </p:nvPr>
        </p:nvSpPr>
        <p:spPr>
          <a:xfrm>
            <a:off x="503453" y="2834125"/>
            <a:ext cx="44163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600"/>
              <a:buNone/>
              <a:defRPr sz="1600">
                <a:solidFill>
                  <a:srgbClr val="FFFFFF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900"/>
              <a:buNone/>
              <a:defRPr sz="1900">
                <a:solidFill>
                  <a:srgbClr val="FFFFFF"/>
                </a:solidFill>
              </a:defRPr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  <p:sp>
        <p:nvSpPr>
          <p:cNvPr id="29" name="Google Shape;29;p6"/>
          <p:cNvSpPr txBox="1"/>
          <p:nvPr/>
        </p:nvSpPr>
        <p:spPr>
          <a:xfrm>
            <a:off x="189476" y="4739425"/>
            <a:ext cx="1514100" cy="32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>
                <a:solidFill>
                  <a:srgbClr val="B7B7B7"/>
                </a:solidFill>
              </a:rPr>
              <a:t>©️ 2023 Basic inc.</a:t>
            </a:r>
            <a:endParaRPr sz="1100">
              <a:solidFill>
                <a:srgbClr val="B7B7B7"/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b="1" sz="2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b="1" sz="2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b="1" sz="2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b="1" sz="2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b="1" sz="2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b="1" sz="2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b="1" sz="2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b="1" sz="2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M PLUS 1"/>
              <a:buNone/>
              <a:defRPr b="1" sz="2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Relationship Id="rId4" Type="http://schemas.openxmlformats.org/officeDocument/2006/relationships/image" Target="../media/image3.png"/><Relationship Id="rId5" Type="http://schemas.openxmlformats.org/officeDocument/2006/relationships/image" Target="../media/image1.png"/><Relationship Id="rId6" Type="http://schemas.openxmlformats.org/officeDocument/2006/relationships/image" Target="../media/image2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7.png"/><Relationship Id="rId4" Type="http://schemas.openxmlformats.org/officeDocument/2006/relationships/image" Target="../media/image11.png"/><Relationship Id="rId5" Type="http://schemas.openxmlformats.org/officeDocument/2006/relationships/image" Target="../media/image10.png"/><Relationship Id="rId6" Type="http://schemas.openxmlformats.org/officeDocument/2006/relationships/image" Target="../media/image17.png"/><Relationship Id="rId7" Type="http://schemas.openxmlformats.org/officeDocument/2006/relationships/image" Target="../media/image40.png"/><Relationship Id="rId8" Type="http://schemas.openxmlformats.org/officeDocument/2006/relationships/image" Target="../media/image9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4.png"/><Relationship Id="rId4" Type="http://schemas.openxmlformats.org/officeDocument/2006/relationships/image" Target="../media/image19.png"/><Relationship Id="rId5" Type="http://schemas.openxmlformats.org/officeDocument/2006/relationships/image" Target="../media/image15.png"/><Relationship Id="rId6" Type="http://schemas.openxmlformats.org/officeDocument/2006/relationships/image" Target="../media/image26.png"/></Relationships>
</file>

<file path=ppt/slides/_rels/slide25.xml.rels><?xml version="1.0" encoding="UTF-8" standalone="yes"?><Relationships xmlns="http://schemas.openxmlformats.org/package/2006/relationships"><Relationship Id="rId20" Type="http://schemas.openxmlformats.org/officeDocument/2006/relationships/image" Target="../media/image25.png"/><Relationship Id="rId22" Type="http://schemas.openxmlformats.org/officeDocument/2006/relationships/image" Target="../media/image29.png"/><Relationship Id="rId21" Type="http://schemas.openxmlformats.org/officeDocument/2006/relationships/image" Target="../media/image34.png"/><Relationship Id="rId24" Type="http://schemas.openxmlformats.org/officeDocument/2006/relationships/image" Target="../media/image37.png"/><Relationship Id="rId23" Type="http://schemas.openxmlformats.org/officeDocument/2006/relationships/image" Target="../media/image35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2.png"/><Relationship Id="rId4" Type="http://schemas.openxmlformats.org/officeDocument/2006/relationships/image" Target="../media/image21.png"/><Relationship Id="rId9" Type="http://schemas.openxmlformats.org/officeDocument/2006/relationships/image" Target="../media/image36.png"/><Relationship Id="rId26" Type="http://schemas.openxmlformats.org/officeDocument/2006/relationships/image" Target="../media/image42.png"/><Relationship Id="rId25" Type="http://schemas.openxmlformats.org/officeDocument/2006/relationships/image" Target="../media/image33.png"/><Relationship Id="rId5" Type="http://schemas.openxmlformats.org/officeDocument/2006/relationships/image" Target="../media/image28.png"/><Relationship Id="rId6" Type="http://schemas.openxmlformats.org/officeDocument/2006/relationships/image" Target="../media/image18.png"/><Relationship Id="rId7" Type="http://schemas.openxmlformats.org/officeDocument/2006/relationships/image" Target="../media/image16.png"/><Relationship Id="rId8" Type="http://schemas.openxmlformats.org/officeDocument/2006/relationships/image" Target="../media/image32.png"/><Relationship Id="rId11" Type="http://schemas.openxmlformats.org/officeDocument/2006/relationships/image" Target="../media/image43.png"/><Relationship Id="rId10" Type="http://schemas.openxmlformats.org/officeDocument/2006/relationships/image" Target="../media/image30.png"/><Relationship Id="rId13" Type="http://schemas.openxmlformats.org/officeDocument/2006/relationships/image" Target="../media/image24.png"/><Relationship Id="rId12" Type="http://schemas.openxmlformats.org/officeDocument/2006/relationships/image" Target="../media/image44.png"/><Relationship Id="rId15" Type="http://schemas.openxmlformats.org/officeDocument/2006/relationships/image" Target="../media/image20.png"/><Relationship Id="rId14" Type="http://schemas.openxmlformats.org/officeDocument/2006/relationships/image" Target="../media/image27.png"/><Relationship Id="rId17" Type="http://schemas.openxmlformats.org/officeDocument/2006/relationships/image" Target="../media/image23.png"/><Relationship Id="rId16" Type="http://schemas.openxmlformats.org/officeDocument/2006/relationships/image" Target="../media/image13.png"/><Relationship Id="rId19" Type="http://schemas.openxmlformats.org/officeDocument/2006/relationships/image" Target="../media/image31.png"/><Relationship Id="rId18" Type="http://schemas.openxmlformats.org/officeDocument/2006/relationships/image" Target="../media/image38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.png"/><Relationship Id="rId4" Type="http://schemas.openxmlformats.org/officeDocument/2006/relationships/image" Target="../media/image39.png"/><Relationship Id="rId5" Type="http://schemas.openxmlformats.org/officeDocument/2006/relationships/hyperlink" Target="https://ferret-one.com/pamphlet?utm_source=ferretone&amp;utm_medium=referral&amp;utm_campaign=wp_btob_marketing&amp;utm_campaign=wp_rfp" TargetMode="External"/><Relationship Id="rId6" Type="http://schemas.openxmlformats.org/officeDocument/2006/relationships/hyperlink" Target="https://ferret-one.com/contact?utm_source=ferretone&amp;utm_medium=referral&amp;utm_campaign=wp_rfp" TargetMode="External"/><Relationship Id="rId7" Type="http://schemas.openxmlformats.org/officeDocument/2006/relationships/hyperlink" Target="https://ferret-one.com/seminar?utm_source=ferretone&amp;utm_medium=referral&amp;utm_campaign=wp_rfp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/>
          <p:nvPr/>
        </p:nvSpPr>
        <p:spPr>
          <a:xfrm>
            <a:off x="5483525" y="0"/>
            <a:ext cx="3660600" cy="5143500"/>
          </a:xfrm>
          <a:prstGeom prst="rect">
            <a:avLst/>
          </a:prstGeom>
          <a:gradFill>
            <a:gsLst>
              <a:gs pos="0">
                <a:srgbClr val="10979D"/>
              </a:gs>
              <a:gs pos="100000">
                <a:srgbClr val="004AAD"/>
              </a:gs>
            </a:gsLst>
            <a:lin ang="10801400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</a:endParaRPr>
          </a:p>
        </p:txBody>
      </p:sp>
      <p:sp>
        <p:nvSpPr>
          <p:cNvPr id="35" name="Google Shape;35;p7"/>
          <p:cNvSpPr txBox="1"/>
          <p:nvPr>
            <p:ph type="title"/>
          </p:nvPr>
        </p:nvSpPr>
        <p:spPr>
          <a:xfrm>
            <a:off x="387900" y="1350200"/>
            <a:ext cx="50955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3800">
                <a:latin typeface="M PLUS 1"/>
                <a:ea typeface="M PLUS 1"/>
                <a:cs typeface="M PLUS 1"/>
                <a:sym typeface="M PLUS 1"/>
              </a:rPr>
              <a:t>サイトリニューアル</a:t>
            </a:r>
            <a:endParaRPr sz="3800"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36" name="Google Shape;36;p7"/>
          <p:cNvSpPr/>
          <p:nvPr/>
        </p:nvSpPr>
        <p:spPr>
          <a:xfrm>
            <a:off x="476650" y="844900"/>
            <a:ext cx="1833300" cy="405000"/>
          </a:xfrm>
          <a:prstGeom prst="roundRect">
            <a:avLst>
              <a:gd fmla="val 10741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2100">
                <a:solidFill>
                  <a:srgbClr val="FFFFFF"/>
                </a:solidFill>
              </a:rPr>
              <a:t>BtoB事業の</a:t>
            </a:r>
            <a:endParaRPr sz="2100">
              <a:solidFill>
                <a:srgbClr val="FFFFFF"/>
              </a:solidFill>
            </a:endParaRPr>
          </a:p>
        </p:txBody>
      </p:sp>
      <p:sp>
        <p:nvSpPr>
          <p:cNvPr id="37" name="Google Shape;37;p7"/>
          <p:cNvSpPr/>
          <p:nvPr/>
        </p:nvSpPr>
        <p:spPr>
          <a:xfrm rot="10800000">
            <a:off x="1243114" y="1212639"/>
            <a:ext cx="324900" cy="133800"/>
          </a:xfrm>
          <a:prstGeom prst="triangle">
            <a:avLst>
              <a:gd fmla="val 50000" name="adj"/>
            </a:avLst>
          </a:prstGeom>
          <a:solidFill>
            <a:srgbClr val="1C458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" name="Google Shape;38;p7"/>
          <p:cNvPicPr preferRelativeResize="0"/>
          <p:nvPr/>
        </p:nvPicPr>
        <p:blipFill rotWithShape="1">
          <a:blip r:embed="rId4">
            <a:alphaModFix/>
          </a:blip>
          <a:srcRect b="0" l="3209" r="3218" t="0"/>
          <a:stretch/>
        </p:blipFill>
        <p:spPr>
          <a:xfrm>
            <a:off x="6054286" y="272700"/>
            <a:ext cx="2575788" cy="1548357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15000"/>
              </a:srgbClr>
            </a:outerShdw>
          </a:effectLst>
        </p:spPr>
      </p:pic>
      <p:pic>
        <p:nvPicPr>
          <p:cNvPr id="39" name="Google Shape;39;p7"/>
          <p:cNvPicPr preferRelativeResize="0"/>
          <p:nvPr/>
        </p:nvPicPr>
        <p:blipFill rotWithShape="1">
          <a:blip r:embed="rId5">
            <a:alphaModFix/>
          </a:blip>
          <a:srcRect b="0" l="3209" r="3218" t="0"/>
          <a:stretch/>
        </p:blipFill>
        <p:spPr>
          <a:xfrm>
            <a:off x="6044830" y="1825936"/>
            <a:ext cx="2575788" cy="1548356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15000"/>
              </a:srgbClr>
            </a:outerShdw>
          </a:effectLst>
        </p:spPr>
      </p:pic>
      <p:pic>
        <p:nvPicPr>
          <p:cNvPr id="40" name="Google Shape;40;p7"/>
          <p:cNvPicPr preferRelativeResize="0"/>
          <p:nvPr/>
        </p:nvPicPr>
        <p:blipFill rotWithShape="1">
          <a:blip r:embed="rId6">
            <a:alphaModFix/>
          </a:blip>
          <a:srcRect b="0" l="3209" r="3218" t="0"/>
          <a:stretch/>
        </p:blipFill>
        <p:spPr>
          <a:xfrm>
            <a:off x="6051223" y="3392620"/>
            <a:ext cx="2575788" cy="1548356"/>
          </a:xfrm>
          <a:prstGeom prst="rect">
            <a:avLst/>
          </a:prstGeom>
          <a:noFill/>
          <a:ln>
            <a:noFill/>
          </a:ln>
          <a:effectLst>
            <a:outerShdw blurRad="142875" rotWithShape="0" algn="bl" dir="5400000" dist="19050">
              <a:srgbClr val="000000">
                <a:alpha val="15000"/>
              </a:srgbClr>
            </a:outerShdw>
          </a:effectLst>
        </p:spPr>
      </p:pic>
      <p:sp>
        <p:nvSpPr>
          <p:cNvPr id="41" name="Google Shape;41;p7"/>
          <p:cNvSpPr txBox="1"/>
          <p:nvPr>
            <p:ph type="title"/>
          </p:nvPr>
        </p:nvSpPr>
        <p:spPr>
          <a:xfrm>
            <a:off x="387900" y="1883600"/>
            <a:ext cx="2170500" cy="108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7100">
                <a:solidFill>
                  <a:srgbClr val="1C4587"/>
                </a:solidFill>
                <a:latin typeface="M PLUS 1"/>
                <a:ea typeface="M PLUS 1"/>
                <a:cs typeface="M PLUS 1"/>
                <a:sym typeface="M PLUS 1"/>
              </a:rPr>
              <a:t>RFP</a:t>
            </a:r>
            <a:endParaRPr sz="4000">
              <a:solidFill>
                <a:srgbClr val="1C4587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42" name="Google Shape;42;p7"/>
          <p:cNvSpPr txBox="1"/>
          <p:nvPr>
            <p:ph type="title"/>
          </p:nvPr>
        </p:nvSpPr>
        <p:spPr>
          <a:xfrm>
            <a:off x="387900" y="2874200"/>
            <a:ext cx="50955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3800">
                <a:solidFill>
                  <a:srgbClr val="1C4587"/>
                </a:solidFill>
                <a:latin typeface="M PLUS 1"/>
                <a:ea typeface="M PLUS 1"/>
                <a:cs typeface="M PLUS 1"/>
                <a:sym typeface="M PLUS 1"/>
              </a:rPr>
              <a:t>テンプレート</a:t>
            </a:r>
            <a:endParaRPr sz="3800">
              <a:solidFill>
                <a:srgbClr val="1C4587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43" name="Google Shape;43;p7"/>
          <p:cNvSpPr txBox="1"/>
          <p:nvPr>
            <p:ph type="title"/>
          </p:nvPr>
        </p:nvSpPr>
        <p:spPr>
          <a:xfrm>
            <a:off x="2369100" y="2264600"/>
            <a:ext cx="2780700" cy="65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3200">
                <a:solidFill>
                  <a:srgbClr val="1C4587"/>
                </a:solidFill>
                <a:latin typeface="M PLUS 1"/>
                <a:ea typeface="M PLUS 1"/>
                <a:cs typeface="M PLUS 1"/>
                <a:sym typeface="M PLUS 1"/>
              </a:rPr>
              <a:t>[提案依頼書]</a:t>
            </a:r>
            <a:endParaRPr sz="3200">
              <a:solidFill>
                <a:srgbClr val="1C4587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16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16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16"/>
          <p:cNvSpPr txBox="1"/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48" name="Google Shape;148;p16"/>
          <p:cNvSpPr txBox="1"/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ターゲット</a:t>
            </a:r>
            <a:endParaRPr sz="2200"/>
          </a:p>
        </p:txBody>
      </p:sp>
      <p:sp>
        <p:nvSpPr>
          <p:cNvPr id="149" name="Google Shape;149;p16"/>
          <p:cNvSpPr/>
          <p:nvPr/>
        </p:nvSpPr>
        <p:spPr>
          <a:xfrm>
            <a:off x="749975" y="3415300"/>
            <a:ext cx="7667100" cy="9345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16"/>
          <p:cNvSpPr txBox="1"/>
          <p:nvPr/>
        </p:nvSpPr>
        <p:spPr>
          <a:xfrm>
            <a:off x="917275" y="3560825"/>
            <a:ext cx="75399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弊社の獲得したいターゲットを記載しております。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ペルソナイメージについてはご提案いただけると幸いです。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51" name="Google Shape;151;p16"/>
          <p:cNvSpPr txBox="1"/>
          <p:nvPr/>
        </p:nvSpPr>
        <p:spPr>
          <a:xfrm>
            <a:off x="688675" y="1122425"/>
            <a:ext cx="75399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chemeClr val="dk1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業績の停滞に悩む、製造業企業の事業責任者</a:t>
            </a:r>
            <a:endParaRPr sz="1600">
              <a:solidFill>
                <a:schemeClr val="dk1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52" name="Google Shape;152;p16"/>
          <p:cNvSpPr txBox="1"/>
          <p:nvPr/>
        </p:nvSpPr>
        <p:spPr>
          <a:xfrm>
            <a:off x="688675" y="1579625"/>
            <a:ext cx="7539900" cy="1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・新製品の開発、新規事業の創出が進まない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・他社との差別化ができていない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・革新的な開発スキルを組織的に向上したい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53" name="Google Shape;153;p16"/>
          <p:cNvSpPr/>
          <p:nvPr/>
        </p:nvSpPr>
        <p:spPr>
          <a:xfrm>
            <a:off x="5649375" y="3217950"/>
            <a:ext cx="2765400" cy="777000"/>
          </a:xfrm>
          <a:prstGeom prst="wedgeRectCallout">
            <a:avLst>
              <a:gd fmla="val 54900" name="adj1"/>
              <a:gd fmla="val 30171" name="adj2"/>
            </a:avLst>
          </a:prstGeom>
          <a:solidFill>
            <a:srgbClr val="1111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迷っている部分は素直に相談して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第三者視点で提案や壁打ちを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してもらうと良いでしょう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154" name="Google Shape;154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22674" y="3682650"/>
            <a:ext cx="597250" cy="7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7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17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1" name="Google Shape;161;p17"/>
          <p:cNvSpPr txBox="1"/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62" name="Google Shape;162;p17"/>
          <p:cNvSpPr txBox="1"/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自社のUSP</a:t>
            </a:r>
            <a:endParaRPr sz="2200"/>
          </a:p>
        </p:txBody>
      </p:sp>
      <p:sp>
        <p:nvSpPr>
          <p:cNvPr id="163" name="Google Shape;163;p17"/>
          <p:cNvSpPr txBox="1"/>
          <p:nvPr/>
        </p:nvSpPr>
        <p:spPr>
          <a:xfrm>
            <a:off x="612475" y="1046225"/>
            <a:ext cx="7539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latin typeface="M PLUS 1 SemiBold"/>
                <a:ea typeface="M PLUS 1 SemiBold"/>
                <a:cs typeface="M PLUS 1 SemiBold"/>
                <a:sym typeface="M PLUS 1 SemiBold"/>
              </a:rPr>
              <a:t>❶ </a:t>
            </a:r>
            <a:r>
              <a:rPr lang="ja" sz="1600">
                <a:latin typeface="M PLUS 1 SemiBold"/>
                <a:ea typeface="M PLUS 1 SemiBold"/>
                <a:cs typeface="M PLUS 1 SemiBold"/>
                <a:sym typeface="M PLUS 1 SemiBold"/>
              </a:rPr>
              <a:t>実課題に解決にこだわっている</a:t>
            </a:r>
            <a:endParaRPr sz="1600"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64" name="Google Shape;164;p17"/>
          <p:cNvSpPr txBox="1"/>
          <p:nvPr/>
        </p:nvSpPr>
        <p:spPr>
          <a:xfrm>
            <a:off x="917275" y="1427225"/>
            <a:ext cx="753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演習テーマではなく、現実の難題に踏み込んで、クリティカルな問題を見つけ、具体的な手法まで提案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65" name="Google Shape;165;p17"/>
          <p:cNvSpPr txBox="1"/>
          <p:nvPr/>
        </p:nvSpPr>
        <p:spPr>
          <a:xfrm>
            <a:off x="612475" y="3027425"/>
            <a:ext cx="7539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latin typeface="M PLUS 1 SemiBold"/>
                <a:ea typeface="M PLUS 1 SemiBold"/>
                <a:cs typeface="M PLUS 1 SemiBold"/>
                <a:sym typeface="M PLUS 1 SemiBold"/>
              </a:rPr>
              <a:t>❸</a:t>
            </a:r>
            <a:r>
              <a:rPr lang="ja" sz="1600">
                <a:latin typeface="M PLUS 1 SemiBold"/>
                <a:ea typeface="M PLUS 1 SemiBold"/>
                <a:cs typeface="M PLUS 1 SemiBold"/>
                <a:sym typeface="M PLUS 1 SemiBold"/>
              </a:rPr>
              <a:t> 1000</a:t>
            </a:r>
            <a:r>
              <a:rPr lang="ja" sz="1600">
                <a:latin typeface="M PLUS 1 SemiBold"/>
                <a:ea typeface="M PLUS 1 SemiBold"/>
                <a:cs typeface="M PLUS 1 SemiBold"/>
                <a:sym typeface="M PLUS 1 SemiBold"/>
              </a:rPr>
              <a:t>社を超える支援実績がある</a:t>
            </a:r>
            <a:endParaRPr sz="1600"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66" name="Google Shape;166;p17"/>
          <p:cNvSpPr txBox="1"/>
          <p:nvPr/>
        </p:nvSpPr>
        <p:spPr>
          <a:xfrm>
            <a:off x="917275" y="3408425"/>
            <a:ext cx="753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多くのクライアントの課題解決の経験により、常にプログラムが改良されている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67" name="Google Shape;167;p17"/>
          <p:cNvSpPr txBox="1"/>
          <p:nvPr/>
        </p:nvSpPr>
        <p:spPr>
          <a:xfrm>
            <a:off x="612475" y="1884425"/>
            <a:ext cx="7539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latin typeface="M PLUS 1 SemiBold"/>
                <a:ea typeface="M PLUS 1 SemiBold"/>
                <a:cs typeface="M PLUS 1 SemiBold"/>
                <a:sym typeface="M PLUS 1 SemiBold"/>
              </a:rPr>
              <a:t>❷ 体系化された「仕組み」がある</a:t>
            </a:r>
            <a:endParaRPr sz="1600"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68" name="Google Shape;168;p17"/>
          <p:cNvSpPr txBox="1"/>
          <p:nvPr/>
        </p:nvSpPr>
        <p:spPr>
          <a:xfrm>
            <a:off x="917275" y="2265425"/>
            <a:ext cx="7539900" cy="64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体系化されたプロセス・ノウハウと専用に開発したツールにより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個々の課題解決だけでなく、イノベーションを起こす開発スキルの定着と社内展開ができる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69" name="Google Shape;169;p17"/>
          <p:cNvSpPr/>
          <p:nvPr/>
        </p:nvSpPr>
        <p:spPr>
          <a:xfrm>
            <a:off x="749975" y="3948700"/>
            <a:ext cx="7667100" cy="528000"/>
          </a:xfrm>
          <a:prstGeom prst="rect">
            <a:avLst/>
          </a:prstGeom>
          <a:solidFill>
            <a:srgbClr val="FFF2C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0" name="Google Shape;170;p17"/>
          <p:cNvSpPr txBox="1"/>
          <p:nvPr/>
        </p:nvSpPr>
        <p:spPr>
          <a:xfrm>
            <a:off x="917275" y="4018025"/>
            <a:ext cx="75399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第三者視点でのフィードバックを頂けますと幸いです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174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18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6" name="Google Shape;176;p18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18"/>
          <p:cNvSpPr txBox="1"/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78" name="Google Shape;178;p18"/>
          <p:cNvSpPr txBox="1"/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競合</a:t>
            </a:r>
            <a:endParaRPr sz="2200"/>
          </a:p>
        </p:txBody>
      </p:sp>
      <p:sp>
        <p:nvSpPr>
          <p:cNvPr id="179" name="Google Shape;179;p18"/>
          <p:cNvSpPr txBox="1"/>
          <p:nvPr/>
        </p:nvSpPr>
        <p:spPr>
          <a:xfrm>
            <a:off x="688675" y="1122425"/>
            <a:ext cx="36798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latin typeface="M PLUS 1 SemiBold"/>
                <a:ea typeface="M PLUS 1 SemiBold"/>
                <a:cs typeface="M PLUS 1 SemiBold"/>
                <a:sym typeface="M PLUS 1 SemiBold"/>
              </a:rPr>
              <a:t>〇〇株式会社</a:t>
            </a:r>
            <a:endParaRPr sz="1600"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80" name="Google Shape;180;p18"/>
          <p:cNvSpPr txBox="1"/>
          <p:nvPr/>
        </p:nvSpPr>
        <p:spPr>
          <a:xfrm>
            <a:off x="688675" y="1503425"/>
            <a:ext cx="75399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00BCD4"/>
                </a:solidFill>
                <a:latin typeface="M PLUS 1"/>
                <a:ea typeface="M PLUS 1"/>
                <a:cs typeface="M PLUS 1"/>
                <a:sym typeface="M PLUS 1"/>
              </a:rPr>
              <a:t>サイトURL：sample.com</a:t>
            </a:r>
            <a:endParaRPr sz="1200">
              <a:solidFill>
                <a:srgbClr val="00BCD4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同業種でほぼ同じサービスを提供している。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価格は弊社より高いが、知名度があるためシェアを奪われている感覚がある。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81" name="Google Shape;181;p18"/>
          <p:cNvSpPr txBox="1"/>
          <p:nvPr/>
        </p:nvSpPr>
        <p:spPr>
          <a:xfrm>
            <a:off x="688675" y="2570225"/>
            <a:ext cx="36798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latin typeface="M PLUS 1 SemiBold"/>
                <a:ea typeface="M PLUS 1 SemiBold"/>
                <a:cs typeface="M PLUS 1 SemiBold"/>
                <a:sym typeface="M PLUS 1 SemiBold"/>
              </a:rPr>
              <a:t>〇〇株式会社</a:t>
            </a:r>
            <a:endParaRPr sz="1600"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82" name="Google Shape;182;p18"/>
          <p:cNvSpPr txBox="1"/>
          <p:nvPr/>
        </p:nvSpPr>
        <p:spPr>
          <a:xfrm>
            <a:off x="688675" y="2951225"/>
            <a:ext cx="7539900" cy="10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00BCD4"/>
                </a:solidFill>
                <a:latin typeface="M PLUS 1"/>
                <a:ea typeface="M PLUS 1"/>
                <a:cs typeface="M PLUS 1"/>
                <a:sym typeface="M PLUS 1"/>
              </a:rPr>
              <a:t>サイトURL：sample.com</a:t>
            </a:r>
            <a:endParaRPr sz="1200">
              <a:solidFill>
                <a:srgbClr val="00BCD4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トップページが見やすく、下層ページの構成も分かりやすい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デザイン参考サイトなどにも複数掲載されている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83" name="Google Shape;183;p18"/>
          <p:cNvSpPr/>
          <p:nvPr/>
        </p:nvSpPr>
        <p:spPr>
          <a:xfrm>
            <a:off x="5394100" y="3121075"/>
            <a:ext cx="3020700" cy="1073100"/>
          </a:xfrm>
          <a:prstGeom prst="wedgeRectCallout">
            <a:avLst>
              <a:gd fmla="val 54900" name="adj1"/>
              <a:gd fmla="val 30171" name="adj2"/>
            </a:avLst>
          </a:prstGeom>
          <a:solidFill>
            <a:srgbClr val="1111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競合を2〜3社ほど挙げます。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全くの同業態でなくても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同じターゲットの課題を解決できる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サービスは競合になり得ます。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184" name="Google Shape;18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22674" y="3682650"/>
            <a:ext cx="597250" cy="7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9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0" name="Google Shape;190;p19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19"/>
          <p:cNvSpPr txBox="1"/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92" name="Google Shape;192;p19"/>
          <p:cNvSpPr txBox="1"/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スケジュールと予算</a:t>
            </a:r>
            <a:endParaRPr sz="2200"/>
          </a:p>
        </p:txBody>
      </p:sp>
      <p:sp>
        <p:nvSpPr>
          <p:cNvPr id="193" name="Google Shape;193;p19"/>
          <p:cNvSpPr txBox="1"/>
          <p:nvPr/>
        </p:nvSpPr>
        <p:spPr>
          <a:xfrm>
            <a:off x="688675" y="1579625"/>
            <a:ext cx="7539900" cy="72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20YY年 MM月 DD日 </a:t>
            </a:r>
            <a:endParaRPr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※難しい場合はご提案ください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94" name="Google Shape;194;p19"/>
          <p:cNvSpPr txBox="1"/>
          <p:nvPr/>
        </p:nvSpPr>
        <p:spPr>
          <a:xfrm>
            <a:off x="624325" y="11224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</a:t>
            </a: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サイト公開希望日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95" name="Google Shape;195;p19"/>
          <p:cNvSpPr txBox="1"/>
          <p:nvPr/>
        </p:nvSpPr>
        <p:spPr>
          <a:xfrm>
            <a:off x="688675" y="2875025"/>
            <a:ext cx="7539900" cy="111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222222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500万〜600万（PC／SP）</a:t>
            </a:r>
            <a:endParaRPr sz="15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※</a:t>
            </a: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運用費は含まない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※プロモーション費用についてはご提案ください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96" name="Google Shape;196;p19"/>
          <p:cNvSpPr txBox="1"/>
          <p:nvPr/>
        </p:nvSpPr>
        <p:spPr>
          <a:xfrm>
            <a:off x="624325" y="24178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</a:t>
            </a: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予算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20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2" name="Google Shape;202;p20"/>
          <p:cNvSpPr txBox="1"/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03" name="Google Shape;203;p20"/>
          <p:cNvSpPr txBox="1"/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弊社プロジェクト体制</a:t>
            </a:r>
            <a:endParaRPr sz="2200"/>
          </a:p>
        </p:txBody>
      </p:sp>
      <p:graphicFrame>
        <p:nvGraphicFramePr>
          <p:cNvPr id="204" name="Google Shape;204;p20"/>
          <p:cNvGraphicFramePr/>
          <p:nvPr/>
        </p:nvGraphicFramePr>
        <p:xfrm>
          <a:off x="413425" y="916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{FF0B264B-F910-49F5-BAFE-11F89FC75944}</a:tableStyleId>
              </a:tblPr>
              <a:tblGrid>
                <a:gridCol w="1580875"/>
                <a:gridCol w="6838050"/>
              </a:tblGrid>
              <a:tr h="38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・オーナー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○○○○○○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1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・PM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○○○○○○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1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・PL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○○○○○○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1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・開発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○○○○○○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1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・制作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○○○○○○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1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・インフラ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○○○○○○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1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・マーケティング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○○○○○○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2F6"/>
        </a:solidFill>
      </p:bgPr>
    </p:bg>
    <p:spTree>
      <p:nvGrpSpPr>
        <p:cNvPr id="208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1"/>
          <p:cNvSpPr/>
          <p:nvPr/>
        </p:nvSpPr>
        <p:spPr>
          <a:xfrm>
            <a:off x="5150" y="1602500"/>
            <a:ext cx="9144000" cy="2036700"/>
          </a:xfrm>
          <a:prstGeom prst="rect">
            <a:avLst/>
          </a:prstGeom>
          <a:gradFill>
            <a:gsLst>
              <a:gs pos="0">
                <a:srgbClr val="10979D"/>
              </a:gs>
              <a:gs pos="100000">
                <a:srgbClr val="004AAD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</a:endParaRPr>
          </a:p>
        </p:txBody>
      </p:sp>
      <p:sp>
        <p:nvSpPr>
          <p:cNvPr id="210" name="Google Shape;210;p21"/>
          <p:cNvSpPr txBox="1"/>
          <p:nvPr/>
        </p:nvSpPr>
        <p:spPr>
          <a:xfrm>
            <a:off x="8472458" y="46969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5150" lIns="95150" spcFirstLastPara="1" rIns="95150" wrap="square" tIns="95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 sz="1100">
                <a:solidFill>
                  <a:srgbClr val="666666"/>
                </a:solidFill>
              </a:rPr>
              <a:t>‹#›</a:t>
            </a:fld>
            <a:endParaRPr sz="1100">
              <a:solidFill>
                <a:srgbClr val="666666"/>
              </a:solidFill>
            </a:endParaRPr>
          </a:p>
        </p:txBody>
      </p:sp>
      <p:pic>
        <p:nvPicPr>
          <p:cNvPr id="211" name="Google Shape;211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397" y="156821"/>
            <a:ext cx="936803" cy="3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Google Shape;212;p21"/>
          <p:cNvSpPr/>
          <p:nvPr/>
        </p:nvSpPr>
        <p:spPr>
          <a:xfrm>
            <a:off x="386150" y="1925675"/>
            <a:ext cx="583200" cy="145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3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r>
              <a:rPr b="1" lang="ja" sz="3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  <a:endParaRPr b="1" sz="2400">
              <a:solidFill>
                <a:srgbClr val="FFE5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13" name="Google Shape;213;p21"/>
          <p:cNvSpPr/>
          <p:nvPr/>
        </p:nvSpPr>
        <p:spPr>
          <a:xfrm>
            <a:off x="843350" y="1925675"/>
            <a:ext cx="5569200" cy="145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000">
                <a:solidFill>
                  <a:schemeClr val="lt1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制作与件</a:t>
            </a:r>
            <a:endParaRPr sz="2400">
              <a:solidFill>
                <a:srgbClr val="FFE599"/>
              </a:solidFill>
              <a:latin typeface="M PLUS 1 ExtraBold"/>
              <a:ea typeface="M PLUS 1 ExtraBold"/>
              <a:cs typeface="M PLUS 1 ExtraBold"/>
              <a:sym typeface="M PLUS 1 ExtraBold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22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p22"/>
          <p:cNvSpPr txBox="1"/>
          <p:nvPr>
            <p:ph type="title"/>
          </p:nvPr>
        </p:nvSpPr>
        <p:spPr>
          <a:xfrm>
            <a:off x="311700" y="140225"/>
            <a:ext cx="37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graphicFrame>
        <p:nvGraphicFramePr>
          <p:cNvPr id="220" name="Google Shape;220;p22"/>
          <p:cNvGraphicFramePr/>
          <p:nvPr/>
        </p:nvGraphicFramePr>
        <p:xfrm>
          <a:off x="489625" y="916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{FF0B264B-F910-49F5-BAFE-11F89FC75944}</a:tableStyleId>
              </a:tblPr>
              <a:tblGrid>
                <a:gridCol w="1965375"/>
                <a:gridCol w="6377300"/>
              </a:tblGrid>
              <a:tr h="403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・</a:t>
                      </a:r>
                      <a:r>
                        <a:rPr lang="ja" sz="1200">
                          <a:solidFill>
                            <a:schemeClr val="dk1"/>
                          </a:solidFill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制作範囲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PC／SP</a:t>
                      </a:r>
                      <a:endParaRPr b="1" sz="1200"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03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・</a:t>
                      </a: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利用中のサーバー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○○サーバー</a:t>
                      </a:r>
                      <a:endParaRPr sz="1200"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03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・</a:t>
                      </a:r>
                      <a:r>
                        <a:rPr b="1"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SL証明書の有無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有</a:t>
                      </a:r>
                      <a:endParaRPr sz="1200">
                        <a:solidFill>
                          <a:schemeClr val="dk1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6355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・</a:t>
                      </a:r>
                      <a:r>
                        <a:rPr b="1"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CMS導入について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現在：WordPress（version◯◯）※ブログ部分のみに導入</a:t>
                      </a:r>
                      <a:endParaRPr sz="1200">
                        <a:solidFill>
                          <a:srgbClr val="222222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運用が社内で行えず、更新の度に委託会社に依頼する必要があったため</a:t>
                      </a:r>
                      <a:endParaRPr sz="12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自社で商品登録、編集、お知らせの更新等を行えるようにしたい。</a:t>
                      </a:r>
                      <a:endParaRPr sz="1200">
                        <a:solidFill>
                          <a:srgbClr val="222222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03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・</a:t>
                      </a:r>
                      <a:r>
                        <a:rPr b="1"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画像提供の有無</a:t>
                      </a:r>
                      <a:endParaRPr b="1" sz="1200"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無（見積に費用感の記載をお願いします）</a:t>
                      </a:r>
                      <a:endParaRPr sz="1200"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03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・</a:t>
                      </a:r>
                      <a:r>
                        <a:rPr b="1"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タグ設置について</a:t>
                      </a:r>
                      <a:endParaRPr b="1" sz="1200"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Google Analyticsのトラッキングコード</a:t>
                      </a:r>
                      <a:endParaRPr sz="1200">
                        <a:solidFill>
                          <a:srgbClr val="222222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※タグの棚卸しとGTMのコンサルティングができる企業様を優遇します。</a:t>
                      </a:r>
                      <a:endParaRPr sz="1200">
                        <a:solidFill>
                          <a:srgbClr val="222222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03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・</a:t>
                      </a:r>
                      <a:r>
                        <a:rPr b="1"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導入プラグインの有無</a:t>
                      </a:r>
                      <a:endParaRPr b="1" sz="1200"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1800"/>
                        </a:spcAft>
                        <a:buNone/>
                      </a:pPr>
                      <a:r>
                        <a:rPr lang="ja" sz="1200">
                          <a:solidFill>
                            <a:srgbClr val="222222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制作開始時において最新のプラグインを使用してください</a:t>
                      </a:r>
                      <a:endParaRPr sz="1200">
                        <a:solidFill>
                          <a:srgbClr val="222222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21" name="Google Shape;221;p22"/>
          <p:cNvSpPr txBox="1"/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2200"/>
              <a:t>制作与件</a:t>
            </a:r>
            <a:endParaRPr sz="220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23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23"/>
          <p:cNvSpPr txBox="1"/>
          <p:nvPr>
            <p:ph type="title"/>
          </p:nvPr>
        </p:nvSpPr>
        <p:spPr>
          <a:xfrm>
            <a:off x="311700" y="140225"/>
            <a:ext cx="37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28" name="Google Shape;228;p23"/>
          <p:cNvSpPr txBox="1"/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制作与件｜</a:t>
            </a:r>
            <a:r>
              <a:rPr lang="ja" sz="2200"/>
              <a:t>想定納品物</a:t>
            </a:r>
            <a:endParaRPr sz="2200"/>
          </a:p>
        </p:txBody>
      </p:sp>
      <p:sp>
        <p:nvSpPr>
          <p:cNvPr id="229" name="Google Shape;229;p23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23"/>
          <p:cNvSpPr txBox="1"/>
          <p:nvPr/>
        </p:nvSpPr>
        <p:spPr>
          <a:xfrm>
            <a:off x="624325" y="1046225"/>
            <a:ext cx="7115100" cy="244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</a:rPr>
              <a:t>＜例＞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ja" sz="1200">
                <a:solidFill>
                  <a:schemeClr val="dk1"/>
                </a:solidFill>
              </a:rPr>
              <a:t>ファイルリスト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ja" sz="1200">
                <a:solidFill>
                  <a:schemeClr val="dk1"/>
                </a:solidFill>
              </a:rPr>
              <a:t>構成書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ja" sz="1200">
                <a:solidFill>
                  <a:schemeClr val="dk1"/>
                </a:solidFill>
              </a:rPr>
              <a:t>デザインPSD一式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ja" sz="1200">
                <a:solidFill>
                  <a:schemeClr val="dk1"/>
                </a:solidFill>
              </a:rPr>
              <a:t>HTMLファイル一式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ja" sz="1200">
                <a:solidFill>
                  <a:schemeClr val="dk1"/>
                </a:solidFill>
              </a:rPr>
              <a:t>CMSマニュアル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ja" sz="1200">
                <a:solidFill>
                  <a:schemeClr val="dk1"/>
                </a:solidFill>
              </a:rPr>
              <a:t>デザインガイドライン</a:t>
            </a:r>
            <a:endParaRPr sz="1200">
              <a:solidFill>
                <a:schemeClr val="dk1"/>
              </a:solidFill>
            </a:endParaRPr>
          </a:p>
          <a:p>
            <a:pPr indent="-3048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ja" sz="1200">
                <a:solidFill>
                  <a:schemeClr val="dk1"/>
                </a:solidFill>
              </a:rPr>
              <a:t>HTMLガイドライン（CSS、JSなどの仕様含む）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31" name="Google Shape;231;p23"/>
          <p:cNvSpPr/>
          <p:nvPr/>
        </p:nvSpPr>
        <p:spPr>
          <a:xfrm>
            <a:off x="5759425" y="3682650"/>
            <a:ext cx="2794500" cy="742200"/>
          </a:xfrm>
          <a:prstGeom prst="wedgeRectCallout">
            <a:avLst>
              <a:gd fmla="val 54900" name="adj1"/>
              <a:gd fmla="val 30171" name="adj2"/>
            </a:avLst>
          </a:prstGeom>
          <a:solidFill>
            <a:srgbClr val="1111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000">
                <a:solidFill>
                  <a:srgbClr val="FFFFFF"/>
                </a:solidFill>
                <a:latin typeface="M PLUS 1"/>
                <a:ea typeface="M PLUS 1"/>
                <a:cs typeface="M PLUS 1"/>
                <a:sym typeface="M PLUS 1"/>
              </a:rPr>
              <a:t>　依頼範囲を明確にし、</a:t>
            </a:r>
            <a:endParaRPr sz="1000">
              <a:solidFill>
                <a:srgbClr val="FFFFFF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000">
                <a:solidFill>
                  <a:srgbClr val="FFFFFF"/>
                </a:solidFill>
                <a:latin typeface="M PLUS 1"/>
                <a:ea typeface="M PLUS 1"/>
                <a:cs typeface="M PLUS 1"/>
                <a:sym typeface="M PLUS 1"/>
              </a:rPr>
              <a:t>　齟齬が生まれないようにしましょう。</a:t>
            </a:r>
            <a:endParaRPr sz="1000">
              <a:solidFill>
                <a:srgbClr val="FFFFFF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232" name="Google Shape;232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327474" y="3758850"/>
            <a:ext cx="597250" cy="776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7" name="Google Shape;237;p24"/>
          <p:cNvGraphicFramePr/>
          <p:nvPr/>
        </p:nvGraphicFramePr>
        <p:xfrm>
          <a:off x="404150" y="89052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{FF0B264B-F910-49F5-BAFE-11F89FC75944}</a:tableStyleId>
              </a:tblPr>
              <a:tblGrid>
                <a:gridCol w="1698825"/>
                <a:gridCol w="6729375"/>
              </a:tblGrid>
              <a:tr h="30295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参考サイト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100">
                          <a:solidFill>
                            <a:schemeClr val="dk1"/>
                          </a:solidFill>
                        </a:rPr>
                        <a:t>＜例＞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100">
                          <a:solidFill>
                            <a:schemeClr val="dk1"/>
                          </a:solidFill>
                        </a:rPr>
                        <a:t>・全体デザイントーン＆マナー：</a:t>
                      </a:r>
                      <a:endParaRPr b="1" sz="1100">
                        <a:solidFill>
                          <a:schemeClr val="dk1"/>
                        </a:solidFill>
                      </a:endParaRPr>
                    </a:p>
                    <a:p>
                      <a:pPr indent="-298450" lvl="0" marL="45720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SzPts val="1100"/>
                        <a:buChar char="-"/>
                      </a:pPr>
                      <a:r>
                        <a:rPr lang="ja" sz="1100"/>
                        <a:t>カラーはブランドカラーを踏襲</a:t>
                      </a:r>
                      <a:endParaRPr sz="11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100"/>
                        <a:t>　</a:t>
                      </a:r>
                      <a:r>
                        <a:rPr lang="ja" sz="1100">
                          <a:solidFill>
                            <a:srgbClr val="4A86E8"/>
                          </a:solidFill>
                        </a:rPr>
                        <a:t>URL：------</a:t>
                      </a:r>
                      <a:endParaRPr sz="1100">
                        <a:solidFill>
                          <a:srgbClr val="4A86E8"/>
                        </a:solidFill>
                      </a:endParaRPr>
                    </a:p>
                    <a:p>
                      <a:pPr indent="-298450" lvl="0" marL="45720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Char char="-"/>
                      </a:pPr>
                      <a:r>
                        <a:rPr lang="ja" sz="1100">
                          <a:solidFill>
                            <a:schemeClr val="dk1"/>
                          </a:solidFill>
                        </a:rPr>
                        <a:t>テイストは信頼感がありつつ、トレンドを抑えたトーン希望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100">
                          <a:solidFill>
                            <a:schemeClr val="dk1"/>
                          </a:solidFill>
                        </a:rPr>
                        <a:t>　</a:t>
                      </a:r>
                      <a:r>
                        <a:rPr lang="ja" sz="1100">
                          <a:solidFill>
                            <a:srgbClr val="4A86E8"/>
                          </a:solidFill>
                        </a:rPr>
                        <a:t>URL：------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100">
                          <a:solidFill>
                            <a:schemeClr val="dk1"/>
                          </a:solidFill>
                        </a:rPr>
                        <a:t>・CTAの仕様：</a:t>
                      </a:r>
                      <a:r>
                        <a:rPr lang="ja" sz="1100">
                          <a:solidFill>
                            <a:srgbClr val="4A86E8"/>
                          </a:solidFill>
                        </a:rPr>
                        <a:t>URL</a:t>
                      </a:r>
                      <a:endParaRPr sz="1100">
                        <a:solidFill>
                          <a:srgbClr val="4A86E8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100"/>
                        <a:t>　スマホでは画面下にCTAが常に表示される仕様希望</a:t>
                      </a:r>
                      <a:endParaRPr sz="1100"/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100">
                          <a:solidFill>
                            <a:schemeClr val="dk1"/>
                          </a:solidFill>
                        </a:rPr>
                        <a:t>・一覧ページの仕様：</a:t>
                      </a:r>
                      <a:r>
                        <a:rPr lang="ja" sz="1100">
                          <a:solidFill>
                            <a:srgbClr val="4A86E8"/>
                          </a:solidFill>
                        </a:rPr>
                        <a:t>URL</a:t>
                      </a:r>
                      <a:endParaRPr sz="1100">
                        <a:solidFill>
                          <a:srgbClr val="4A86E8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50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ja" sz="1100"/>
                        <a:t>　カテゴリで絞り込める仕様希望</a:t>
                      </a:r>
                      <a:endParaRPr sz="11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231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企業メッセージ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○○○○○○○○○○○○○○○○○○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4170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社内ルール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ja" sz="1100">
                          <a:solidFill>
                            <a:schemeClr val="dk1"/>
                          </a:solidFill>
                        </a:rPr>
                        <a:t>（ロゴ規定、デザイン規定、セキュリティなど）</a:t>
                      </a:r>
                      <a:endParaRPr sz="11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38" name="Google Shape;238;p24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p24"/>
          <p:cNvSpPr txBox="1"/>
          <p:nvPr>
            <p:ph type="title"/>
          </p:nvPr>
        </p:nvSpPr>
        <p:spPr>
          <a:xfrm>
            <a:off x="311700" y="140225"/>
            <a:ext cx="3747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2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0" name="Google Shape;240;p24"/>
          <p:cNvSpPr txBox="1"/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制作与件｜</a:t>
            </a:r>
            <a:r>
              <a:rPr lang="ja" sz="2200"/>
              <a:t>参考資料</a:t>
            </a:r>
            <a:endParaRPr sz="220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2F6"/>
        </a:solidFill>
      </p:bgPr>
    </p:bg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5"/>
          <p:cNvSpPr/>
          <p:nvPr/>
        </p:nvSpPr>
        <p:spPr>
          <a:xfrm>
            <a:off x="5150" y="1602500"/>
            <a:ext cx="9144000" cy="2036700"/>
          </a:xfrm>
          <a:prstGeom prst="rect">
            <a:avLst/>
          </a:prstGeom>
          <a:gradFill>
            <a:gsLst>
              <a:gs pos="0">
                <a:srgbClr val="10979D"/>
              </a:gs>
              <a:gs pos="100000">
                <a:srgbClr val="004AAD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</a:endParaRPr>
          </a:p>
        </p:txBody>
      </p:sp>
      <p:sp>
        <p:nvSpPr>
          <p:cNvPr id="246" name="Google Shape;246;p25"/>
          <p:cNvSpPr txBox="1"/>
          <p:nvPr/>
        </p:nvSpPr>
        <p:spPr>
          <a:xfrm>
            <a:off x="8472458" y="46969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5150" lIns="95150" spcFirstLastPara="1" rIns="95150" wrap="square" tIns="95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 sz="1100">
                <a:solidFill>
                  <a:srgbClr val="666666"/>
                </a:solidFill>
              </a:rPr>
              <a:t>‹#›</a:t>
            </a:fld>
            <a:endParaRPr sz="1100">
              <a:solidFill>
                <a:srgbClr val="666666"/>
              </a:solidFill>
            </a:endParaRPr>
          </a:p>
        </p:txBody>
      </p:sp>
      <p:pic>
        <p:nvPicPr>
          <p:cNvPr id="247" name="Google Shape;247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397" y="156821"/>
            <a:ext cx="936803" cy="3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25"/>
          <p:cNvSpPr/>
          <p:nvPr/>
        </p:nvSpPr>
        <p:spPr>
          <a:xfrm>
            <a:off x="386150" y="1925675"/>
            <a:ext cx="583200" cy="145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3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r>
              <a:rPr b="1" lang="ja" sz="3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.</a:t>
            </a:r>
            <a:endParaRPr b="1" sz="2400">
              <a:solidFill>
                <a:srgbClr val="FFE5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49" name="Google Shape;249;p25"/>
          <p:cNvSpPr/>
          <p:nvPr/>
        </p:nvSpPr>
        <p:spPr>
          <a:xfrm>
            <a:off x="843350" y="1925675"/>
            <a:ext cx="5569200" cy="145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000">
                <a:solidFill>
                  <a:schemeClr val="lt1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提案依頼</a:t>
            </a:r>
            <a:r>
              <a:rPr lang="ja" sz="3000">
                <a:solidFill>
                  <a:schemeClr val="lt1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与件</a:t>
            </a:r>
            <a:endParaRPr sz="2400">
              <a:solidFill>
                <a:srgbClr val="FFE599"/>
              </a:solidFill>
              <a:latin typeface="M PLUS 1 ExtraBold"/>
              <a:ea typeface="M PLUS 1 ExtraBold"/>
              <a:cs typeface="M PLUS 1 ExtraBold"/>
              <a:sym typeface="M PLUS 1 Extra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8"/>
          <p:cNvSpPr txBox="1"/>
          <p:nvPr/>
        </p:nvSpPr>
        <p:spPr>
          <a:xfrm>
            <a:off x="8472458" y="46969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5150" lIns="95150" spcFirstLastPara="1" rIns="95150" wrap="square" tIns="95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 sz="1100">
                <a:solidFill>
                  <a:srgbClr val="666666"/>
                </a:solidFill>
              </a:rPr>
              <a:t>‹#›</a:t>
            </a:fld>
            <a:endParaRPr sz="1100">
              <a:solidFill>
                <a:srgbClr val="666666"/>
              </a:solidFill>
            </a:endParaRPr>
          </a:p>
        </p:txBody>
      </p:sp>
      <p:sp>
        <p:nvSpPr>
          <p:cNvPr id="49" name="Google Shape;49;p8"/>
          <p:cNvSpPr txBox="1"/>
          <p:nvPr>
            <p:ph type="ctrTitle"/>
          </p:nvPr>
        </p:nvSpPr>
        <p:spPr>
          <a:xfrm>
            <a:off x="616500" y="515975"/>
            <a:ext cx="58944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サイトリニューアル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提案依頼書</a:t>
            </a:r>
            <a:endParaRPr/>
          </a:p>
        </p:txBody>
      </p:sp>
      <p:sp>
        <p:nvSpPr>
          <p:cNvPr id="50" name="Google Shape;50;p8"/>
          <p:cNvSpPr txBox="1"/>
          <p:nvPr/>
        </p:nvSpPr>
        <p:spPr>
          <a:xfrm>
            <a:off x="607525" y="2680200"/>
            <a:ext cx="4874100" cy="40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600">
                <a:solidFill>
                  <a:srgbClr val="F8F8FA"/>
                </a:solidFill>
              </a:rPr>
              <a:t>YYYY</a:t>
            </a:r>
            <a:r>
              <a:rPr b="1" lang="ja" sz="1600">
                <a:solidFill>
                  <a:srgbClr val="F8F8FA"/>
                </a:solidFill>
              </a:rPr>
              <a:t>/</a:t>
            </a:r>
            <a:r>
              <a:rPr b="1" lang="ja" sz="1600">
                <a:solidFill>
                  <a:srgbClr val="F8F8FA"/>
                </a:solidFill>
              </a:rPr>
              <a:t>MM</a:t>
            </a:r>
            <a:r>
              <a:rPr b="1" lang="ja" sz="1600">
                <a:solidFill>
                  <a:srgbClr val="F8F8FA"/>
                </a:solidFill>
              </a:rPr>
              <a:t>/</a:t>
            </a:r>
            <a:r>
              <a:rPr b="1" lang="ja" sz="1600">
                <a:solidFill>
                  <a:srgbClr val="F8F8FA"/>
                </a:solidFill>
              </a:rPr>
              <a:t>DD</a:t>
            </a:r>
            <a:endParaRPr b="1" sz="1600">
              <a:solidFill>
                <a:srgbClr val="F8F8FA"/>
              </a:solidFill>
            </a:endParaRPr>
          </a:p>
        </p:txBody>
      </p:sp>
      <p:sp>
        <p:nvSpPr>
          <p:cNvPr id="51" name="Google Shape;51;p8"/>
          <p:cNvSpPr txBox="1"/>
          <p:nvPr/>
        </p:nvSpPr>
        <p:spPr>
          <a:xfrm>
            <a:off x="607525" y="3366000"/>
            <a:ext cx="4874100" cy="75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600">
                <a:solidFill>
                  <a:srgbClr val="FFFFFF"/>
                </a:solidFill>
              </a:rPr>
              <a:t>社名</a:t>
            </a:r>
            <a:endParaRPr b="1" sz="16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600">
                <a:solidFill>
                  <a:srgbClr val="FFFFFF"/>
                </a:solidFill>
              </a:rPr>
              <a:t>部署名</a:t>
            </a:r>
            <a:endParaRPr b="1" sz="1600">
              <a:solidFill>
                <a:srgbClr val="FFFFFF"/>
              </a:solidFill>
            </a:endParaRPr>
          </a:p>
        </p:txBody>
      </p:sp>
      <p:sp>
        <p:nvSpPr>
          <p:cNvPr id="52" name="Google Shape;52;p8"/>
          <p:cNvSpPr/>
          <p:nvPr/>
        </p:nvSpPr>
        <p:spPr>
          <a:xfrm>
            <a:off x="7451750" y="4157650"/>
            <a:ext cx="1428300" cy="432300"/>
          </a:xfrm>
          <a:prstGeom prst="rect">
            <a:avLst/>
          </a:prstGeom>
          <a:solidFill>
            <a:schemeClr val="lt1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ja">
                <a:latin typeface="Oswald"/>
                <a:ea typeface="Oswald"/>
                <a:cs typeface="Oswald"/>
                <a:sym typeface="Oswald"/>
              </a:rPr>
              <a:t>企業ロゴ</a:t>
            </a:r>
            <a:endParaRPr b="1">
              <a:latin typeface="Oswald"/>
              <a:ea typeface="Oswald"/>
              <a:cs typeface="Oswald"/>
              <a:sym typeface="Oswald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253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26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5" name="Google Shape;255;p26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26"/>
          <p:cNvSpPr txBox="1"/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57" name="Google Shape;257;p26"/>
          <p:cNvSpPr txBox="1"/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提案依頼内容｜</a:t>
            </a:r>
            <a:r>
              <a:rPr lang="ja" sz="2200"/>
              <a:t>ご提案いただきたいもの</a:t>
            </a:r>
            <a:endParaRPr sz="2200"/>
          </a:p>
        </p:txBody>
      </p:sp>
      <p:sp>
        <p:nvSpPr>
          <p:cNvPr id="258" name="Google Shape;258;p26"/>
          <p:cNvSpPr txBox="1"/>
          <p:nvPr/>
        </p:nvSpPr>
        <p:spPr>
          <a:xfrm>
            <a:off x="624325" y="1122425"/>
            <a:ext cx="4440000" cy="26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eiryo"/>
              <a:buChar char="●"/>
            </a:pPr>
            <a:r>
              <a:rPr lang="ja">
                <a:solidFill>
                  <a:srgbClr val="222222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企画資料（Web制作について）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eiryo"/>
              <a:ea typeface="Meiryo"/>
              <a:cs typeface="Meiryo"/>
              <a:sym typeface="Meiry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eiryo"/>
              <a:buChar char="●"/>
            </a:pPr>
            <a:r>
              <a:rPr lang="ja">
                <a:solidFill>
                  <a:srgbClr val="222222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企画資料（Web集客施策について）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eiryo"/>
              <a:ea typeface="Meiryo"/>
              <a:cs typeface="Meiryo"/>
              <a:sym typeface="Meiry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eiryo"/>
              <a:buChar char="●"/>
            </a:pPr>
            <a:r>
              <a:rPr lang="ja">
                <a:solidFill>
                  <a:srgbClr val="222222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プロジェクトスケジュール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eiryo"/>
              <a:ea typeface="Meiryo"/>
              <a:cs typeface="Meiryo"/>
              <a:sym typeface="Meiry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eiryo"/>
              <a:buChar char="●"/>
            </a:pPr>
            <a:r>
              <a:rPr lang="ja">
                <a:solidFill>
                  <a:srgbClr val="222222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体制図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eiryo"/>
              <a:ea typeface="Meiryo"/>
              <a:cs typeface="Meiryo"/>
              <a:sym typeface="Meiry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eiryo"/>
              <a:buChar char="●"/>
            </a:pPr>
            <a:r>
              <a:rPr lang="ja">
                <a:solidFill>
                  <a:srgbClr val="222222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サイトマップ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eiryo"/>
              <a:ea typeface="Meiryo"/>
              <a:cs typeface="Meiryo"/>
              <a:sym typeface="Meiry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eiryo"/>
              <a:buChar char="●"/>
            </a:pPr>
            <a:r>
              <a:rPr lang="ja">
                <a:solidFill>
                  <a:srgbClr val="222222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サイトTOPデザイン（PC／SP）</a:t>
            </a:r>
            <a:endParaRPr>
              <a:solidFill>
                <a:srgbClr val="222222"/>
              </a:solidFill>
              <a:highlight>
                <a:srgbClr val="FFFFFF"/>
              </a:highlight>
              <a:latin typeface="Meiryo"/>
              <a:ea typeface="Meiryo"/>
              <a:cs typeface="Meiryo"/>
              <a:sym typeface="Meiryo"/>
            </a:endParaRPr>
          </a:p>
          <a:p>
            <a:pPr indent="-317500" lvl="0" marL="4572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400"/>
              <a:buFont typeface="Meiryo"/>
              <a:buChar char="●"/>
            </a:pPr>
            <a:r>
              <a:rPr lang="ja">
                <a:solidFill>
                  <a:srgbClr val="222222"/>
                </a:solidFill>
                <a:highlight>
                  <a:srgbClr val="FFFFFF"/>
                </a:highlight>
                <a:latin typeface="Meiryo"/>
                <a:ea typeface="Meiryo"/>
                <a:cs typeface="Meiryo"/>
                <a:sym typeface="Meiryo"/>
              </a:rPr>
              <a:t>見積り（なるべく詳細に記載ください）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7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27"/>
          <p:cNvSpPr txBox="1"/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265" name="Google Shape;265;p27"/>
          <p:cNvSpPr txBox="1"/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提案依頼内容｜</a:t>
            </a:r>
            <a:r>
              <a:rPr lang="ja" sz="2200"/>
              <a:t>提出方法とスケジュール</a:t>
            </a:r>
            <a:endParaRPr sz="2200"/>
          </a:p>
        </p:txBody>
      </p:sp>
      <p:graphicFrame>
        <p:nvGraphicFramePr>
          <p:cNvPr id="266" name="Google Shape;266;p27"/>
          <p:cNvGraphicFramePr/>
          <p:nvPr/>
        </p:nvGraphicFramePr>
        <p:xfrm>
          <a:off x="413425" y="1297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{FF0B264B-F910-49F5-BAFE-11F89FC75944}</a:tableStyleId>
              </a:tblPr>
              <a:tblGrid>
                <a:gridCol w="1699250"/>
                <a:gridCol w="2207200"/>
                <a:gridCol w="4436225"/>
              </a:tblGrid>
              <a:tr h="38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MM月DD日（</a:t>
                      </a: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</a:t>
                      </a: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）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</a:rPr>
                        <a:t>オリエンテーション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1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MM月DD日（</a:t>
                      </a: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</a:t>
                      </a: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）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</a:rPr>
                        <a:t>貴社ご提案資料のご提出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000">
                          <a:solidFill>
                            <a:schemeClr val="dk1"/>
                          </a:solidFill>
                        </a:rPr>
                        <a:t>▪︎ 提出形式：</a:t>
                      </a:r>
                      <a:endParaRPr b="1"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000">
                          <a:solidFill>
                            <a:schemeClr val="dk1"/>
                          </a:solidFill>
                        </a:rPr>
                        <a:t>パワーポイントまたは、PDF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000">
                          <a:solidFill>
                            <a:schemeClr val="dk1"/>
                          </a:solidFill>
                        </a:rPr>
                        <a:t>（デザイン、モックなどあれば尚可）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1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MM月DD日（</a:t>
                      </a: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</a:t>
                      </a: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）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</a:rPr>
                        <a:t>プレゼンテーション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000">
                          <a:solidFill>
                            <a:schemeClr val="dk1"/>
                          </a:solidFill>
                        </a:rPr>
                        <a:t>▪︎ 時間：</a:t>
                      </a:r>
                      <a:r>
                        <a:rPr lang="ja" sz="1000">
                          <a:solidFill>
                            <a:schemeClr val="dk1"/>
                          </a:solidFill>
                        </a:rPr>
                        <a:t>hh時〜hh時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000">
                          <a:solidFill>
                            <a:schemeClr val="dk1"/>
                          </a:solidFill>
                        </a:rPr>
                        <a:t>▪︎ 場所：</a:t>
                      </a:r>
                      <a:r>
                        <a:rPr lang="ja" sz="1000">
                          <a:solidFill>
                            <a:schemeClr val="dk1"/>
                          </a:solidFill>
                        </a:rPr>
                        <a:t>Zoom（URL:）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000">
                          <a:solidFill>
                            <a:schemeClr val="dk1"/>
                          </a:solidFill>
                        </a:rPr>
                        <a:t>▪︎ 評価者：</a:t>
                      </a:r>
                      <a:r>
                        <a:rPr lang="ja" sz="1000">
                          <a:solidFill>
                            <a:schemeClr val="dk1"/>
                          </a:solidFill>
                        </a:rPr>
                        <a:t>○○、○○、○○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  <a:p>
                      <a:pPr indent="0" lvl="0" marL="0" rtl="0" algn="l">
                        <a:lnSpc>
                          <a:spcPct val="14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000">
                          <a:solidFill>
                            <a:schemeClr val="dk1"/>
                          </a:solidFill>
                        </a:rPr>
                        <a:t>▪︎ 当日の流れ：</a:t>
                      </a:r>
                      <a:r>
                        <a:rPr lang="ja" sz="1000">
                          <a:solidFill>
                            <a:schemeClr val="dk1"/>
                          </a:solidFill>
                        </a:rPr>
                        <a:t>プレゼン○○分、質疑応答○○分（最大○○分）</a:t>
                      </a:r>
                      <a:endParaRPr sz="10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1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MM月DD日（</a:t>
                      </a: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</a:t>
                      </a: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）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</a:rPr>
                        <a:t>発注先決定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500"/>
                        </a:spcAft>
                        <a:buNone/>
                      </a:pPr>
                      <a:r>
                        <a:t/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267" name="Google Shape;267;p27"/>
          <p:cNvSpPr txBox="1"/>
          <p:nvPr/>
        </p:nvSpPr>
        <p:spPr>
          <a:xfrm>
            <a:off x="1526875" y="3941825"/>
            <a:ext cx="7539900" cy="8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rgbClr val="222222"/>
                </a:solidFill>
                <a:latin typeface="M PLUS 1"/>
                <a:ea typeface="M PLUS 1"/>
                <a:cs typeface="M PLUS 1"/>
                <a:sym typeface="M PLUS 1"/>
              </a:rPr>
              <a:t>Web販促部　鈴木</a:t>
            </a:r>
            <a:endParaRPr sz="1300" u="sng">
              <a:solidFill>
                <a:srgbClr val="222222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rgbClr val="222222"/>
                </a:solidFill>
                <a:latin typeface="M PLUS 1"/>
                <a:ea typeface="M PLUS 1"/>
                <a:cs typeface="M PLUS 1"/>
                <a:sym typeface="M PLUS 1"/>
              </a:rPr>
              <a:t>電話：03-0000-0000</a:t>
            </a:r>
            <a:endParaRPr sz="1300">
              <a:solidFill>
                <a:srgbClr val="222222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rgbClr val="222222"/>
                </a:solidFill>
                <a:latin typeface="M PLUS 1"/>
                <a:ea typeface="M PLUS 1"/>
                <a:cs typeface="M PLUS 1"/>
                <a:sym typeface="M PLUS 1"/>
              </a:rPr>
              <a:t>MAIL：sample＠plan-b.co.j</a:t>
            </a:r>
            <a:r>
              <a:rPr lang="ja" sz="1300">
                <a:solidFill>
                  <a:srgbClr val="222222"/>
                </a:solidFill>
                <a:latin typeface="M PLUS 1"/>
                <a:ea typeface="M PLUS 1"/>
                <a:cs typeface="M PLUS 1"/>
                <a:sym typeface="M PLUS 1"/>
              </a:rPr>
              <a:t>p</a:t>
            </a:r>
            <a:endParaRPr sz="1300">
              <a:solidFill>
                <a:srgbClr val="222222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268" name="Google Shape;268;p27"/>
          <p:cNvSpPr txBox="1"/>
          <p:nvPr/>
        </p:nvSpPr>
        <p:spPr>
          <a:xfrm>
            <a:off x="395725" y="3941825"/>
            <a:ext cx="12138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◼︎提案先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269" name="Google Shape;269;p27"/>
          <p:cNvSpPr txBox="1"/>
          <p:nvPr/>
        </p:nvSpPr>
        <p:spPr>
          <a:xfrm>
            <a:off x="395725" y="8176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◼︎提案</a:t>
            </a: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スケジュール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28"/>
          <p:cNvSpPr txBox="1"/>
          <p:nvPr>
            <p:ph type="title"/>
          </p:nvPr>
        </p:nvSpPr>
        <p:spPr>
          <a:xfrm>
            <a:off x="387900" y="849675"/>
            <a:ext cx="52599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3100">
                <a:solidFill>
                  <a:srgbClr val="073763"/>
                </a:solidFill>
              </a:rPr>
              <a:t>BtoB</a:t>
            </a:r>
            <a:r>
              <a:rPr lang="ja" sz="2700">
                <a:solidFill>
                  <a:srgbClr val="073763"/>
                </a:solidFill>
              </a:rPr>
              <a:t>事業</a:t>
            </a:r>
            <a:r>
              <a:rPr lang="ja" sz="2100">
                <a:solidFill>
                  <a:srgbClr val="073763"/>
                </a:solidFill>
              </a:rPr>
              <a:t>の</a:t>
            </a:r>
            <a:r>
              <a:rPr lang="ja" sz="2700">
                <a:solidFill>
                  <a:srgbClr val="073763"/>
                </a:solidFill>
              </a:rPr>
              <a:t>リード獲得に特化</a:t>
            </a:r>
            <a:endParaRPr sz="2100">
              <a:solidFill>
                <a:srgbClr val="073763"/>
              </a:solidFill>
            </a:endParaRPr>
          </a:p>
        </p:txBody>
      </p:sp>
      <p:pic>
        <p:nvPicPr>
          <p:cNvPr id="275" name="Google Shape;275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9738" y="756133"/>
            <a:ext cx="4250436" cy="3804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6" name="Google Shape;276;p28"/>
          <p:cNvSpPr txBox="1"/>
          <p:nvPr/>
        </p:nvSpPr>
        <p:spPr>
          <a:xfrm>
            <a:off x="3115418" y="2249575"/>
            <a:ext cx="1641600" cy="24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［フェレットワン］</a:t>
            </a:r>
            <a:endParaRPr sz="1200">
              <a:solidFill>
                <a:srgbClr val="FFFFFF"/>
              </a:solidFill>
              <a:latin typeface="HiraKakuPro-W3"/>
              <a:ea typeface="HiraKakuPro-W3"/>
              <a:cs typeface="HiraKakuPro-W3"/>
              <a:sym typeface="HiraKakuPro-W3"/>
            </a:endParaRPr>
          </a:p>
        </p:txBody>
      </p:sp>
      <p:sp>
        <p:nvSpPr>
          <p:cNvPr id="277" name="Google Shape;277;p28"/>
          <p:cNvSpPr txBox="1"/>
          <p:nvPr/>
        </p:nvSpPr>
        <p:spPr>
          <a:xfrm>
            <a:off x="427400" y="3723575"/>
            <a:ext cx="4310100" cy="62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>
                <a:solidFill>
                  <a:srgbClr val="073763"/>
                </a:solidFill>
                <a:latin typeface="M PLUS 1"/>
                <a:ea typeface="M PLUS 1"/>
                <a:cs typeface="M PLUS 1"/>
                <a:sym typeface="M PLUS 1"/>
              </a:rPr>
              <a:t>戦略設計、サイト構築、マーケティング運用の効率化支援、</a:t>
            </a:r>
            <a:endParaRPr sz="1100">
              <a:solidFill>
                <a:srgbClr val="073763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>
                <a:solidFill>
                  <a:srgbClr val="073763"/>
                </a:solidFill>
                <a:latin typeface="M PLUS 1"/>
                <a:ea typeface="M PLUS 1"/>
                <a:cs typeface="M PLUS 1"/>
                <a:sym typeface="M PLUS 1"/>
              </a:rPr>
              <a:t>ツール提供などあらゆるプロセスから支援が可能です。</a:t>
            </a:r>
            <a:endParaRPr sz="1100">
              <a:solidFill>
                <a:srgbClr val="073763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278" name="Google Shape;278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3400" y="1991200"/>
            <a:ext cx="2518575" cy="540225"/>
          </a:xfrm>
          <a:prstGeom prst="rect">
            <a:avLst/>
          </a:prstGeom>
          <a:noFill/>
          <a:ln>
            <a:noFill/>
          </a:ln>
        </p:spPr>
      </p:pic>
      <p:sp>
        <p:nvSpPr>
          <p:cNvPr id="279" name="Google Shape;279;p28"/>
          <p:cNvSpPr txBox="1"/>
          <p:nvPr>
            <p:ph type="title"/>
          </p:nvPr>
        </p:nvSpPr>
        <p:spPr>
          <a:xfrm>
            <a:off x="464100" y="2678475"/>
            <a:ext cx="5225400" cy="84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400">
                <a:solidFill>
                  <a:srgbClr val="FFFFFF"/>
                </a:solidFill>
              </a:rPr>
              <a:t>サイトリニューアル・体制・運用・リソース不足など...</a:t>
            </a:r>
            <a:endParaRPr sz="1400">
              <a:solidFill>
                <a:srgbClr val="FFFFFF"/>
              </a:solidFill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FFFFFF"/>
                </a:solidFill>
              </a:rPr>
              <a:t>お気軽にご相談ください</a:t>
            </a:r>
            <a:endParaRPr sz="1600">
              <a:solidFill>
                <a:srgbClr val="FFFFFF"/>
              </a:solidFill>
            </a:endParaRPr>
          </a:p>
        </p:txBody>
      </p:sp>
      <p:sp>
        <p:nvSpPr>
          <p:cNvPr id="280" name="Google Shape;280;p28"/>
          <p:cNvSpPr txBox="1"/>
          <p:nvPr/>
        </p:nvSpPr>
        <p:spPr>
          <a:xfrm>
            <a:off x="427400" y="751775"/>
            <a:ext cx="4310100" cy="32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100">
                <a:solidFill>
                  <a:srgbClr val="073763"/>
                </a:solidFill>
                <a:latin typeface="M PLUS 1"/>
                <a:ea typeface="M PLUS 1"/>
                <a:cs typeface="M PLUS 1"/>
                <a:sym typeface="M PLUS 1"/>
              </a:rPr>
              <a:t>弊社サービスのご紹介</a:t>
            </a:r>
            <a:endParaRPr sz="1100">
              <a:solidFill>
                <a:srgbClr val="073763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" name="Google Shape;285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3038" y="2529425"/>
            <a:ext cx="2381499" cy="1600075"/>
          </a:xfrm>
          <a:prstGeom prst="rect">
            <a:avLst/>
          </a:prstGeom>
          <a:noFill/>
          <a:ln>
            <a:noFill/>
          </a:ln>
        </p:spPr>
      </p:pic>
      <p:sp>
        <p:nvSpPr>
          <p:cNvPr id="286" name="Google Shape;286;p29"/>
          <p:cNvSpPr txBox="1"/>
          <p:nvPr/>
        </p:nvSpPr>
        <p:spPr>
          <a:xfrm>
            <a:off x="460050" y="410125"/>
            <a:ext cx="8223900" cy="1801800"/>
          </a:xfrm>
          <a:prstGeom prst="rect">
            <a:avLst/>
          </a:prstGeom>
          <a:solidFill>
            <a:srgbClr val="F8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400">
                <a:solidFill>
                  <a:srgbClr val="00BCD4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ferret One</a:t>
            </a:r>
            <a:r>
              <a:rPr lang="ja" sz="2000">
                <a:solidFill>
                  <a:srgbClr val="00BCD4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は</a:t>
            </a:r>
            <a:endParaRPr sz="2000">
              <a:solidFill>
                <a:srgbClr val="00BCD4"/>
              </a:solidFill>
              <a:latin typeface="M PLUS 1 ExtraBold"/>
              <a:ea typeface="M PLUS 1 ExtraBold"/>
              <a:cs typeface="M PLUS 1 ExtraBold"/>
              <a:sym typeface="M PLUS 1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0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B</a:t>
            </a:r>
            <a:r>
              <a:rPr lang="ja" sz="28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to</a:t>
            </a:r>
            <a:r>
              <a:rPr lang="ja" sz="30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B</a:t>
            </a:r>
            <a:r>
              <a:rPr lang="ja" sz="28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マーケティング</a:t>
            </a:r>
            <a:r>
              <a:rPr lang="ja" sz="20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を</a:t>
            </a:r>
            <a:r>
              <a:rPr lang="ja" sz="28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ノウハウ</a:t>
            </a:r>
            <a:r>
              <a:rPr lang="ja" sz="20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と</a:t>
            </a:r>
            <a:r>
              <a:rPr lang="ja" sz="28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仕組み</a:t>
            </a:r>
            <a:r>
              <a:rPr lang="ja" sz="20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を</a:t>
            </a:r>
            <a:r>
              <a:rPr lang="ja" sz="28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通じて</a:t>
            </a:r>
            <a:endParaRPr sz="2800">
              <a:solidFill>
                <a:srgbClr val="073763"/>
              </a:solidFill>
              <a:latin typeface="M PLUS 1 ExtraBold"/>
              <a:ea typeface="M PLUS 1 ExtraBold"/>
              <a:cs typeface="M PLUS 1 ExtraBold"/>
              <a:sym typeface="M PLUS 1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28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誰もがカンタン</a:t>
            </a:r>
            <a:r>
              <a:rPr lang="ja" sz="20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に</a:t>
            </a:r>
            <a:r>
              <a:rPr lang="ja" sz="28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実行できる</a:t>
            </a:r>
            <a:r>
              <a:rPr lang="ja" sz="28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サービス</a:t>
            </a:r>
            <a:r>
              <a:rPr lang="ja" sz="20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です</a:t>
            </a:r>
            <a:endParaRPr sz="2000">
              <a:solidFill>
                <a:srgbClr val="073763"/>
              </a:solidFill>
              <a:latin typeface="M PLUS 1 ExtraBold"/>
              <a:ea typeface="M PLUS 1 ExtraBold"/>
              <a:cs typeface="M PLUS 1 ExtraBold"/>
              <a:sym typeface="M PLUS 1 ExtraBold"/>
            </a:endParaRPr>
          </a:p>
        </p:txBody>
      </p:sp>
      <p:pic>
        <p:nvPicPr>
          <p:cNvPr id="287" name="Google Shape;287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44625" y="2164050"/>
            <a:ext cx="639425" cy="63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8" name="Google Shape;288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30988" y="2529425"/>
            <a:ext cx="2563500" cy="1656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131613" y="2164050"/>
            <a:ext cx="639425" cy="639425"/>
          </a:xfrm>
          <a:prstGeom prst="rect">
            <a:avLst/>
          </a:prstGeom>
          <a:noFill/>
          <a:ln>
            <a:noFill/>
          </a:ln>
        </p:spPr>
      </p:pic>
      <p:sp>
        <p:nvSpPr>
          <p:cNvPr id="290" name="Google Shape;290;p29"/>
          <p:cNvSpPr/>
          <p:nvPr/>
        </p:nvSpPr>
        <p:spPr>
          <a:xfrm>
            <a:off x="6220963" y="2523725"/>
            <a:ext cx="2381400" cy="1600200"/>
          </a:xfrm>
          <a:prstGeom prst="rect">
            <a:avLst/>
          </a:prstGeom>
          <a:solidFill>
            <a:srgbClr val="F6FAF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91" name="Google Shape;291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105225" y="2529425"/>
            <a:ext cx="2646538" cy="1600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2" name="Google Shape;292;p2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069488" y="2164050"/>
            <a:ext cx="639425" cy="63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30"/>
          <p:cNvSpPr/>
          <p:nvPr/>
        </p:nvSpPr>
        <p:spPr>
          <a:xfrm>
            <a:off x="6807986" y="2074800"/>
            <a:ext cx="2037300" cy="2193900"/>
          </a:xfrm>
          <a:prstGeom prst="roundRect">
            <a:avLst>
              <a:gd fmla="val 3834" name="adj"/>
            </a:avLst>
          </a:prstGeom>
          <a:solidFill>
            <a:srgbClr val="FFFFFF"/>
          </a:solidFill>
          <a:ln cap="flat" cmpd="sng" w="19050">
            <a:solidFill>
              <a:srgbClr val="004386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396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8" name="Google Shape;298;p30"/>
          <p:cNvSpPr txBox="1"/>
          <p:nvPr/>
        </p:nvSpPr>
        <p:spPr>
          <a:xfrm>
            <a:off x="6957766" y="3289500"/>
            <a:ext cx="17379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073763"/>
                </a:solidFill>
                <a:latin typeface="M PLUS 1p ExtraBold"/>
                <a:ea typeface="M PLUS 1p ExtraBold"/>
                <a:cs typeface="M PLUS 1p ExtraBold"/>
                <a:sym typeface="M PLUS 1p ExtraBold"/>
              </a:rPr>
              <a:t>営業DXの実現</a:t>
            </a:r>
            <a:endParaRPr>
              <a:solidFill>
                <a:srgbClr val="073763"/>
              </a:solidFill>
              <a:latin typeface="M PLUS 1p ExtraBold"/>
              <a:ea typeface="M PLUS 1p ExtraBold"/>
              <a:cs typeface="M PLUS 1p ExtraBold"/>
              <a:sym typeface="M PLUS 1p ExtraBold"/>
            </a:endParaRPr>
          </a:p>
        </p:txBody>
      </p:sp>
      <p:sp>
        <p:nvSpPr>
          <p:cNvPr id="299" name="Google Shape;299;p30"/>
          <p:cNvSpPr txBox="1"/>
          <p:nvPr/>
        </p:nvSpPr>
        <p:spPr>
          <a:xfrm>
            <a:off x="6925145" y="3627175"/>
            <a:ext cx="1803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latin typeface="M PLUS 1p"/>
                <a:ea typeface="M PLUS 1p"/>
                <a:cs typeface="M PLUS 1p"/>
                <a:sym typeface="M PLUS 1p"/>
              </a:rPr>
              <a:t>リード獲得から営業までの</a:t>
            </a:r>
            <a:endParaRPr sz="800">
              <a:latin typeface="M PLUS 1p"/>
              <a:ea typeface="M PLUS 1p"/>
              <a:cs typeface="M PLUS 1p"/>
              <a:sym typeface="M PLUS 1p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latin typeface="M PLUS 1p"/>
                <a:ea typeface="M PLUS 1p"/>
                <a:cs typeface="M PLUS 1p"/>
                <a:sym typeface="M PLUS 1p"/>
              </a:rPr>
              <a:t>体制構築</a:t>
            </a:r>
            <a:endParaRPr sz="800"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00" name="Google Shape;300;p30"/>
          <p:cNvSpPr/>
          <p:nvPr/>
        </p:nvSpPr>
        <p:spPr>
          <a:xfrm>
            <a:off x="4674373" y="2074800"/>
            <a:ext cx="2037300" cy="2193900"/>
          </a:xfrm>
          <a:prstGeom prst="roundRect">
            <a:avLst>
              <a:gd fmla="val 3834" name="adj"/>
            </a:avLst>
          </a:prstGeom>
          <a:solidFill>
            <a:srgbClr val="FFFFFF"/>
          </a:solidFill>
          <a:ln cap="flat" cmpd="sng" w="19050">
            <a:solidFill>
              <a:srgbClr val="004386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396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1" name="Google Shape;301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22363" y="2411738"/>
            <a:ext cx="1008542" cy="777225"/>
          </a:xfrm>
          <a:prstGeom prst="rect">
            <a:avLst/>
          </a:prstGeom>
          <a:noFill/>
          <a:ln>
            <a:noFill/>
          </a:ln>
        </p:spPr>
      </p:pic>
      <p:sp>
        <p:nvSpPr>
          <p:cNvPr id="302" name="Google Shape;302;p30"/>
          <p:cNvSpPr txBox="1"/>
          <p:nvPr/>
        </p:nvSpPr>
        <p:spPr>
          <a:xfrm>
            <a:off x="460050" y="257725"/>
            <a:ext cx="8223900" cy="1801800"/>
          </a:xfrm>
          <a:prstGeom prst="rect">
            <a:avLst/>
          </a:prstGeom>
          <a:solidFill>
            <a:srgbClr val="F8F8F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3200">
                <a:solidFill>
                  <a:srgbClr val="073763"/>
                </a:solidFill>
                <a:latin typeface="M PLUS 1p ExtraBold"/>
                <a:ea typeface="M PLUS 1p ExtraBold"/>
                <a:cs typeface="M PLUS 1p ExtraBold"/>
                <a:sym typeface="M PLUS 1p ExtraBold"/>
              </a:rPr>
              <a:t>リード獲得</a:t>
            </a:r>
            <a:r>
              <a:rPr lang="ja" sz="2600">
                <a:solidFill>
                  <a:srgbClr val="073763"/>
                </a:solidFill>
                <a:latin typeface="M PLUS 1p ExtraBold"/>
                <a:ea typeface="M PLUS 1p ExtraBold"/>
                <a:cs typeface="M PLUS 1p ExtraBold"/>
                <a:sym typeface="M PLUS 1p ExtraBold"/>
              </a:rPr>
              <a:t>の</a:t>
            </a:r>
            <a:endParaRPr sz="2600">
              <a:solidFill>
                <a:srgbClr val="073763"/>
              </a:solidFill>
              <a:latin typeface="M PLUS 1p ExtraBold"/>
              <a:ea typeface="M PLUS 1p ExtraBold"/>
              <a:cs typeface="M PLUS 1p ExtraBold"/>
              <a:sym typeface="M PLUS 1p ExtraBold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200">
                <a:solidFill>
                  <a:srgbClr val="073763"/>
                </a:solidFill>
                <a:latin typeface="M PLUS 1p ExtraBold"/>
                <a:ea typeface="M PLUS 1p ExtraBold"/>
                <a:cs typeface="M PLUS 1p ExtraBold"/>
                <a:sym typeface="M PLUS 1p ExtraBold"/>
              </a:rPr>
              <a:t>こんなお困りごと</a:t>
            </a:r>
            <a:r>
              <a:rPr lang="ja" sz="2600">
                <a:solidFill>
                  <a:srgbClr val="073763"/>
                </a:solidFill>
                <a:latin typeface="M PLUS 1p ExtraBold"/>
                <a:ea typeface="M PLUS 1p ExtraBold"/>
                <a:cs typeface="M PLUS 1p ExtraBold"/>
                <a:sym typeface="M PLUS 1p ExtraBold"/>
              </a:rPr>
              <a:t>を</a:t>
            </a:r>
            <a:r>
              <a:rPr lang="ja" sz="3200">
                <a:solidFill>
                  <a:srgbClr val="073763"/>
                </a:solidFill>
                <a:latin typeface="M PLUS 1p ExtraBold"/>
                <a:ea typeface="M PLUS 1p ExtraBold"/>
                <a:cs typeface="M PLUS 1p ExtraBold"/>
                <a:sym typeface="M PLUS 1p ExtraBold"/>
              </a:rPr>
              <a:t>解決します</a:t>
            </a:r>
            <a:endParaRPr b="1" sz="3200">
              <a:solidFill>
                <a:srgbClr val="073763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303" name="Google Shape;303;p30"/>
          <p:cNvSpPr/>
          <p:nvPr/>
        </p:nvSpPr>
        <p:spPr>
          <a:xfrm>
            <a:off x="286825" y="2074800"/>
            <a:ext cx="2037300" cy="2193900"/>
          </a:xfrm>
          <a:prstGeom prst="roundRect">
            <a:avLst>
              <a:gd fmla="val 3834" name="adj"/>
            </a:avLst>
          </a:prstGeom>
          <a:solidFill>
            <a:srgbClr val="FFFFFF"/>
          </a:solidFill>
          <a:ln cap="flat" cmpd="sng" w="19050">
            <a:solidFill>
              <a:srgbClr val="004386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396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30"/>
          <p:cNvSpPr/>
          <p:nvPr/>
        </p:nvSpPr>
        <p:spPr>
          <a:xfrm>
            <a:off x="2500647" y="2074800"/>
            <a:ext cx="2037300" cy="2193900"/>
          </a:xfrm>
          <a:prstGeom prst="roundRect">
            <a:avLst>
              <a:gd fmla="val 3834" name="adj"/>
            </a:avLst>
          </a:prstGeom>
          <a:solidFill>
            <a:srgbClr val="FFFFFF"/>
          </a:solidFill>
          <a:ln cap="flat" cmpd="sng" w="19050">
            <a:solidFill>
              <a:srgbClr val="004386"/>
            </a:solidFill>
            <a:prstDash val="solid"/>
            <a:round/>
            <a:headEnd len="sm" w="sm" type="none"/>
            <a:tailEnd len="sm" w="sm" type="none"/>
          </a:ln>
          <a:effectLst>
            <a:outerShdw blurRad="142875" rotWithShape="0" algn="bl" dir="3960000" dist="47625">
              <a:srgbClr val="000000">
                <a:alpha val="2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0"/>
          <p:cNvSpPr txBox="1"/>
          <p:nvPr/>
        </p:nvSpPr>
        <p:spPr>
          <a:xfrm>
            <a:off x="436606" y="3289500"/>
            <a:ext cx="17379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073763"/>
                </a:solidFill>
                <a:latin typeface="M PLUS 1p ExtraBold"/>
                <a:ea typeface="M PLUS 1p ExtraBold"/>
                <a:cs typeface="M PLUS 1p ExtraBold"/>
                <a:sym typeface="M PLUS 1p ExtraBold"/>
              </a:rPr>
              <a:t>リード獲得の強化</a:t>
            </a:r>
            <a:endParaRPr>
              <a:solidFill>
                <a:srgbClr val="073763"/>
              </a:solidFill>
              <a:latin typeface="M PLUS 1p ExtraBold"/>
              <a:ea typeface="M PLUS 1p ExtraBold"/>
              <a:cs typeface="M PLUS 1p ExtraBold"/>
              <a:sym typeface="M PLUS 1p ExtraBold"/>
            </a:endParaRPr>
          </a:p>
        </p:txBody>
      </p:sp>
      <p:sp>
        <p:nvSpPr>
          <p:cNvPr id="306" name="Google Shape;306;p30"/>
          <p:cNvSpPr txBox="1"/>
          <p:nvPr/>
        </p:nvSpPr>
        <p:spPr>
          <a:xfrm>
            <a:off x="403986" y="3627175"/>
            <a:ext cx="1803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latin typeface="M PLUS 1p"/>
                <a:ea typeface="M PLUS 1p"/>
                <a:cs typeface="M PLUS 1p"/>
                <a:sym typeface="M PLUS 1p"/>
              </a:rPr>
              <a:t>新規顧客の開拓</a:t>
            </a:r>
            <a:endParaRPr sz="800">
              <a:latin typeface="M PLUS 1p"/>
              <a:ea typeface="M PLUS 1p"/>
              <a:cs typeface="M PLUS 1p"/>
              <a:sym typeface="M PLUS 1p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latin typeface="M PLUS 1p"/>
                <a:ea typeface="M PLUS 1p"/>
                <a:cs typeface="M PLUS 1p"/>
                <a:sym typeface="M PLUS 1p"/>
              </a:rPr>
              <a:t>Web経由の問い合わせ増加</a:t>
            </a:r>
            <a:endParaRPr sz="800"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07" name="Google Shape;307;p30"/>
          <p:cNvSpPr txBox="1"/>
          <p:nvPr/>
        </p:nvSpPr>
        <p:spPr>
          <a:xfrm>
            <a:off x="2650425" y="3289500"/>
            <a:ext cx="17379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073763"/>
                </a:solidFill>
                <a:latin typeface="M PLUS 1p ExtraBold"/>
                <a:ea typeface="M PLUS 1p ExtraBold"/>
                <a:cs typeface="M PLUS 1p ExtraBold"/>
                <a:sym typeface="M PLUS 1p ExtraBold"/>
              </a:rPr>
              <a:t>BtoBサイトの構築</a:t>
            </a:r>
            <a:endParaRPr>
              <a:solidFill>
                <a:srgbClr val="073763"/>
              </a:solidFill>
              <a:latin typeface="M PLUS 1p ExtraBold"/>
              <a:ea typeface="M PLUS 1p ExtraBold"/>
              <a:cs typeface="M PLUS 1p ExtraBold"/>
              <a:sym typeface="M PLUS 1p ExtraBold"/>
            </a:endParaRPr>
          </a:p>
        </p:txBody>
      </p:sp>
      <p:sp>
        <p:nvSpPr>
          <p:cNvPr id="308" name="Google Shape;308;p30"/>
          <p:cNvSpPr txBox="1"/>
          <p:nvPr/>
        </p:nvSpPr>
        <p:spPr>
          <a:xfrm>
            <a:off x="2617805" y="3627175"/>
            <a:ext cx="1803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latin typeface="M PLUS 1p"/>
                <a:ea typeface="M PLUS 1p"/>
                <a:cs typeface="M PLUS 1p"/>
                <a:sym typeface="M PLUS 1p"/>
              </a:rPr>
              <a:t>BtoBサイトの立ち上げ</a:t>
            </a:r>
            <a:endParaRPr sz="800">
              <a:latin typeface="M PLUS 1p"/>
              <a:ea typeface="M PLUS 1p"/>
              <a:cs typeface="M PLUS 1p"/>
              <a:sym typeface="M PLUS 1p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latin typeface="M PLUS 1p"/>
                <a:ea typeface="M PLUS 1p"/>
                <a:cs typeface="M PLUS 1p"/>
                <a:sym typeface="M PLUS 1p"/>
              </a:rPr>
              <a:t>サイトリニューアル</a:t>
            </a:r>
            <a:endParaRPr sz="800"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09" name="Google Shape;309;p30"/>
          <p:cNvSpPr txBox="1"/>
          <p:nvPr/>
        </p:nvSpPr>
        <p:spPr>
          <a:xfrm>
            <a:off x="4674375" y="3289500"/>
            <a:ext cx="2024400" cy="48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073763"/>
                </a:solidFill>
                <a:latin typeface="M PLUS 1p ExtraBold"/>
                <a:ea typeface="M PLUS 1p ExtraBold"/>
                <a:cs typeface="M PLUS 1p ExtraBold"/>
                <a:sym typeface="M PLUS 1p ExtraBold"/>
              </a:rPr>
              <a:t>マーケ運用の環境改善</a:t>
            </a:r>
            <a:endParaRPr>
              <a:solidFill>
                <a:srgbClr val="073763"/>
              </a:solidFill>
              <a:latin typeface="M PLUS 1p ExtraBold"/>
              <a:ea typeface="M PLUS 1p ExtraBold"/>
              <a:cs typeface="M PLUS 1p ExtraBold"/>
              <a:sym typeface="M PLUS 1p ExtraBold"/>
            </a:endParaRPr>
          </a:p>
        </p:txBody>
      </p:sp>
      <p:sp>
        <p:nvSpPr>
          <p:cNvPr id="310" name="Google Shape;310;p30"/>
          <p:cNvSpPr txBox="1"/>
          <p:nvPr/>
        </p:nvSpPr>
        <p:spPr>
          <a:xfrm>
            <a:off x="4788676" y="3627175"/>
            <a:ext cx="1803000" cy="431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latin typeface="M PLUS 1p"/>
                <a:ea typeface="M PLUS 1p"/>
                <a:cs typeface="M PLUS 1p"/>
                <a:sym typeface="M PLUS 1p"/>
              </a:rPr>
              <a:t>施策の実行スピードや</a:t>
            </a:r>
            <a:endParaRPr sz="800">
              <a:latin typeface="M PLUS 1p"/>
              <a:ea typeface="M PLUS 1p"/>
              <a:cs typeface="M PLUS 1p"/>
              <a:sym typeface="M PLUS 1p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ja" sz="800">
                <a:latin typeface="M PLUS 1p"/>
                <a:ea typeface="M PLUS 1p"/>
                <a:cs typeface="M PLUS 1p"/>
                <a:sym typeface="M PLUS 1p"/>
              </a:rPr>
              <a:t>作業効率に課題</a:t>
            </a:r>
            <a:endParaRPr sz="800"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311" name="Google Shape;31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73411" y="2383150"/>
            <a:ext cx="1039225" cy="777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12" name="Google Shape;312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99688" y="2371325"/>
            <a:ext cx="1039225" cy="8008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3" name="Google Shape;313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801213" y="2383163"/>
            <a:ext cx="1008525" cy="777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31"/>
          <p:cNvSpPr txBox="1"/>
          <p:nvPr/>
        </p:nvSpPr>
        <p:spPr>
          <a:xfrm>
            <a:off x="311700" y="375150"/>
            <a:ext cx="8520600" cy="1224600"/>
          </a:xfrm>
          <a:prstGeom prst="rect">
            <a:avLst/>
          </a:prstGeom>
          <a:solidFill>
            <a:srgbClr val="F8F8FA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ja" sz="26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大手</a:t>
            </a:r>
            <a:r>
              <a:rPr lang="ja" sz="20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から</a:t>
            </a:r>
            <a:r>
              <a:rPr lang="ja" sz="26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スタートアップ</a:t>
            </a:r>
            <a:r>
              <a:rPr lang="ja" sz="20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まで</a:t>
            </a:r>
            <a:r>
              <a:rPr b="1" lang="ja" sz="3000">
                <a:solidFill>
                  <a:srgbClr val="FF555E"/>
                </a:solidFill>
              </a:rPr>
              <a:t>1,200</a:t>
            </a:r>
            <a:r>
              <a:rPr lang="ja" sz="2600">
                <a:solidFill>
                  <a:srgbClr val="FF555E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社</a:t>
            </a:r>
            <a:r>
              <a:rPr lang="ja" sz="20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を</a:t>
            </a:r>
            <a:r>
              <a:rPr lang="ja" sz="26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超える</a:t>
            </a:r>
            <a:br>
              <a:rPr lang="ja" sz="26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</a:br>
            <a:r>
              <a:rPr lang="ja" sz="26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BtoB事業者様</a:t>
            </a:r>
            <a:r>
              <a:rPr lang="ja" sz="20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に</a:t>
            </a:r>
            <a:r>
              <a:rPr lang="ja" sz="2600">
                <a:solidFill>
                  <a:srgbClr val="073763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ご利用いただいています</a:t>
            </a:r>
            <a:endParaRPr sz="2600">
              <a:solidFill>
                <a:srgbClr val="073763"/>
              </a:solidFill>
              <a:latin typeface="M PLUS 1 ExtraBold"/>
              <a:ea typeface="M PLUS 1 ExtraBold"/>
              <a:cs typeface="M PLUS 1 ExtraBold"/>
              <a:sym typeface="M PLUS 1 ExtraBold"/>
            </a:endParaRPr>
          </a:p>
        </p:txBody>
      </p:sp>
      <p:sp>
        <p:nvSpPr>
          <p:cNvPr id="319" name="Google Shape;319;p31"/>
          <p:cNvSpPr txBox="1"/>
          <p:nvPr/>
        </p:nvSpPr>
        <p:spPr>
          <a:xfrm>
            <a:off x="441150" y="1675950"/>
            <a:ext cx="3842400" cy="5925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ja">
                <a:solidFill>
                  <a:srgbClr val="FFFFFF"/>
                </a:solidFill>
                <a:latin typeface="M PLUS 1p Black"/>
                <a:ea typeface="M PLUS 1p Black"/>
                <a:cs typeface="M PLUS 1p Black"/>
                <a:sym typeface="M PLUS 1p Black"/>
              </a:rPr>
              <a:t>B</a:t>
            </a:r>
            <a:r>
              <a:rPr lang="ja" sz="1300">
                <a:solidFill>
                  <a:srgbClr val="FFFFFF"/>
                </a:solidFill>
                <a:latin typeface="M PLUS 1p Black"/>
                <a:ea typeface="M PLUS 1p Black"/>
                <a:cs typeface="M PLUS 1p Black"/>
                <a:sym typeface="M PLUS 1p Black"/>
              </a:rPr>
              <a:t>to</a:t>
            </a:r>
            <a:r>
              <a:rPr lang="ja">
                <a:solidFill>
                  <a:srgbClr val="FFFFFF"/>
                </a:solidFill>
                <a:latin typeface="M PLUS 1p Black"/>
                <a:ea typeface="M PLUS 1p Black"/>
                <a:cs typeface="M PLUS 1p Black"/>
                <a:sym typeface="M PLUS 1p Black"/>
              </a:rPr>
              <a:t>B</a:t>
            </a:r>
            <a:r>
              <a:rPr lang="ja" sz="1300">
                <a:solidFill>
                  <a:srgbClr val="FFFFFF"/>
                </a:solidFill>
                <a:latin typeface="M PLUS 1p Black"/>
                <a:ea typeface="M PLUS 1p Black"/>
                <a:cs typeface="M PLUS 1p Black"/>
                <a:sym typeface="M PLUS 1p Black"/>
              </a:rPr>
              <a:t>マーケティング運用のプロ</a:t>
            </a:r>
            <a:br>
              <a:rPr b="1" lang="ja" sz="1200">
                <a:solidFill>
                  <a:srgbClr val="FFFFFF"/>
                </a:solidFill>
                <a:latin typeface="M PLUS 1p"/>
                <a:ea typeface="M PLUS 1p"/>
                <a:cs typeface="M PLUS 1p"/>
                <a:sym typeface="M PLUS 1p"/>
              </a:rPr>
            </a:br>
            <a:r>
              <a:rPr b="1" lang="ja" sz="900">
                <a:solidFill>
                  <a:srgbClr val="FFFFFF"/>
                </a:solidFill>
                <a:latin typeface="M PLUS 1p"/>
                <a:ea typeface="M PLUS 1p"/>
                <a:cs typeface="M PLUS 1p"/>
                <a:sym typeface="M PLUS 1p"/>
              </a:rPr>
              <a:t>（運用効率をあげたい / 専門人材を使いたくない）</a:t>
            </a:r>
            <a:endParaRPr b="1" sz="900">
              <a:solidFill>
                <a:srgbClr val="FFFFFF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cxnSp>
        <p:nvCxnSpPr>
          <p:cNvPr id="320" name="Google Shape;320;p31"/>
          <p:cNvCxnSpPr/>
          <p:nvPr/>
        </p:nvCxnSpPr>
        <p:spPr>
          <a:xfrm>
            <a:off x="4572000" y="1924125"/>
            <a:ext cx="0" cy="2496300"/>
          </a:xfrm>
          <a:prstGeom prst="straightConnector1">
            <a:avLst/>
          </a:prstGeom>
          <a:noFill/>
          <a:ln cap="flat" cmpd="sng" w="9525">
            <a:solidFill>
              <a:srgbClr val="CFE2F3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21" name="Google Shape;321;p31"/>
          <p:cNvSpPr txBox="1"/>
          <p:nvPr/>
        </p:nvSpPr>
        <p:spPr>
          <a:xfrm>
            <a:off x="4876275" y="1692775"/>
            <a:ext cx="3842400" cy="592500"/>
          </a:xfrm>
          <a:prstGeom prst="rect">
            <a:avLst/>
          </a:prstGeom>
          <a:solidFill>
            <a:srgbClr val="073763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ja" sz="1300">
                <a:solidFill>
                  <a:srgbClr val="FFFFFF"/>
                </a:solidFill>
                <a:latin typeface="M PLUS 1p Black"/>
                <a:ea typeface="M PLUS 1p Black"/>
                <a:cs typeface="M PLUS 1p Black"/>
                <a:sym typeface="M PLUS 1p Black"/>
              </a:rPr>
              <a:t>初めての方々、外注に依頼していた</a:t>
            </a:r>
            <a:br>
              <a:rPr b="1" lang="ja" sz="1200">
                <a:solidFill>
                  <a:srgbClr val="FFFFFF"/>
                </a:solidFill>
                <a:latin typeface="M PLUS 1p"/>
                <a:ea typeface="M PLUS 1p"/>
                <a:cs typeface="M PLUS 1p"/>
                <a:sym typeface="M PLUS 1p"/>
              </a:rPr>
            </a:br>
            <a:r>
              <a:rPr b="1" lang="ja" sz="900">
                <a:solidFill>
                  <a:srgbClr val="FFFFFF"/>
                </a:solidFill>
                <a:latin typeface="M PLUS 1p"/>
                <a:ea typeface="M PLUS 1p"/>
                <a:cs typeface="M PLUS 1p"/>
                <a:sym typeface="M PLUS 1p"/>
              </a:rPr>
              <a:t>（自分たちで運用したい / 外注に頼った体制から変えたい）</a:t>
            </a:r>
            <a:endParaRPr sz="800">
              <a:solidFill>
                <a:srgbClr val="FFFFFF"/>
              </a:solidFill>
            </a:endParaRPr>
          </a:p>
        </p:txBody>
      </p:sp>
      <p:sp>
        <p:nvSpPr>
          <p:cNvPr id="322" name="Google Shape;322;p31"/>
          <p:cNvSpPr/>
          <p:nvPr/>
        </p:nvSpPr>
        <p:spPr>
          <a:xfrm>
            <a:off x="441150" y="242325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3" name="Google Shape;323;p31"/>
          <p:cNvSpPr/>
          <p:nvPr/>
        </p:nvSpPr>
        <p:spPr>
          <a:xfrm>
            <a:off x="1746950" y="242325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31"/>
          <p:cNvSpPr/>
          <p:nvPr/>
        </p:nvSpPr>
        <p:spPr>
          <a:xfrm>
            <a:off x="3052750" y="242325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31"/>
          <p:cNvSpPr/>
          <p:nvPr/>
        </p:nvSpPr>
        <p:spPr>
          <a:xfrm>
            <a:off x="441150" y="294370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6" name="Google Shape;326;p31"/>
          <p:cNvSpPr/>
          <p:nvPr/>
        </p:nvSpPr>
        <p:spPr>
          <a:xfrm>
            <a:off x="1746950" y="294370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7" name="Google Shape;327;p31"/>
          <p:cNvSpPr/>
          <p:nvPr/>
        </p:nvSpPr>
        <p:spPr>
          <a:xfrm>
            <a:off x="3052750" y="294370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8" name="Google Shape;328;p31"/>
          <p:cNvSpPr/>
          <p:nvPr/>
        </p:nvSpPr>
        <p:spPr>
          <a:xfrm>
            <a:off x="441150" y="3456275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31"/>
          <p:cNvSpPr/>
          <p:nvPr/>
        </p:nvSpPr>
        <p:spPr>
          <a:xfrm>
            <a:off x="1746950" y="3456275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0" name="Google Shape;330;p31"/>
          <p:cNvSpPr/>
          <p:nvPr/>
        </p:nvSpPr>
        <p:spPr>
          <a:xfrm>
            <a:off x="3052750" y="3456275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31"/>
          <p:cNvSpPr/>
          <p:nvPr/>
        </p:nvSpPr>
        <p:spPr>
          <a:xfrm>
            <a:off x="4860350" y="242325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2" name="Google Shape;332;p31"/>
          <p:cNvSpPr/>
          <p:nvPr/>
        </p:nvSpPr>
        <p:spPr>
          <a:xfrm>
            <a:off x="6166150" y="242325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3" name="Google Shape;333;p31"/>
          <p:cNvSpPr/>
          <p:nvPr/>
        </p:nvSpPr>
        <p:spPr>
          <a:xfrm>
            <a:off x="7471950" y="242325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31"/>
          <p:cNvSpPr/>
          <p:nvPr/>
        </p:nvSpPr>
        <p:spPr>
          <a:xfrm>
            <a:off x="4860350" y="294370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5" name="Google Shape;335;p31"/>
          <p:cNvSpPr/>
          <p:nvPr/>
        </p:nvSpPr>
        <p:spPr>
          <a:xfrm>
            <a:off x="6166150" y="294370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6" name="Google Shape;336;p31"/>
          <p:cNvSpPr/>
          <p:nvPr/>
        </p:nvSpPr>
        <p:spPr>
          <a:xfrm>
            <a:off x="7471950" y="294370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7" name="Google Shape;337;p31"/>
          <p:cNvSpPr/>
          <p:nvPr/>
        </p:nvSpPr>
        <p:spPr>
          <a:xfrm>
            <a:off x="4860350" y="3456275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31"/>
          <p:cNvSpPr/>
          <p:nvPr/>
        </p:nvSpPr>
        <p:spPr>
          <a:xfrm>
            <a:off x="6166150" y="3456275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9" name="Google Shape;339;p31"/>
          <p:cNvSpPr/>
          <p:nvPr/>
        </p:nvSpPr>
        <p:spPr>
          <a:xfrm>
            <a:off x="7471950" y="3456275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0" name="Google Shape;340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63013" y="2527399"/>
            <a:ext cx="998774" cy="24110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1" name="Google Shape;341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68802" y="2559199"/>
            <a:ext cx="998748" cy="17751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2" name="Google Shape;342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37839" y="2998161"/>
            <a:ext cx="437525" cy="3325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43" name="Google Shape;343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896051" y="3043913"/>
            <a:ext cx="932676" cy="2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4" name="Google Shape;344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184673" y="3075713"/>
            <a:ext cx="967005" cy="1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845021" y="3601408"/>
            <a:ext cx="1034744" cy="17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1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217863" y="3545417"/>
            <a:ext cx="900664" cy="273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47" name="Google Shape;347;p31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15263" y="2505039"/>
            <a:ext cx="932674" cy="285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348" name="Google Shape;348;p31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7621062" y="2565415"/>
            <a:ext cx="932674" cy="164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49" name="Google Shape;349;p31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5061591" y="3043913"/>
            <a:ext cx="828409" cy="241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0" name="Google Shape;350;p31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6367400" y="3017238"/>
            <a:ext cx="828399" cy="294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31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7491925" y="3055675"/>
            <a:ext cx="1190942" cy="217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52" name="Google Shape;352;p31"/>
          <p:cNvPicPr preferRelativeResize="0"/>
          <p:nvPr/>
        </p:nvPicPr>
        <p:blipFill rotWithShape="1">
          <a:blip r:embed="rId15">
            <a:alphaModFix/>
          </a:blip>
          <a:srcRect b="38207" l="11698" r="11690" t="36963"/>
          <a:stretch/>
        </p:blipFill>
        <p:spPr>
          <a:xfrm>
            <a:off x="5009464" y="3561011"/>
            <a:ext cx="932675" cy="241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3" name="Google Shape;353;p31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230616" y="3575875"/>
            <a:ext cx="1101950" cy="21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1"/>
          <p:cNvPicPr preferRelativeResize="0"/>
          <p:nvPr/>
        </p:nvPicPr>
        <p:blipFill rotWithShape="1">
          <a:blip r:embed="rId17">
            <a:alphaModFix/>
          </a:blip>
          <a:srcRect b="39010" l="0" r="0" t="39544"/>
          <a:stretch/>
        </p:blipFill>
        <p:spPr>
          <a:xfrm>
            <a:off x="7536413" y="3563813"/>
            <a:ext cx="1101950" cy="236323"/>
          </a:xfrm>
          <a:prstGeom prst="rect">
            <a:avLst/>
          </a:prstGeom>
          <a:noFill/>
          <a:ln>
            <a:noFill/>
          </a:ln>
        </p:spPr>
      </p:pic>
      <p:pic>
        <p:nvPicPr>
          <p:cNvPr id="355" name="Google Shape;355;p31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5009489" y="2517414"/>
            <a:ext cx="932650" cy="277529"/>
          </a:xfrm>
          <a:prstGeom prst="rect">
            <a:avLst/>
          </a:prstGeom>
          <a:noFill/>
          <a:ln>
            <a:noFill/>
          </a:ln>
        </p:spPr>
      </p:pic>
      <p:pic>
        <p:nvPicPr>
          <p:cNvPr id="356" name="Google Shape;356;p31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>
            <a:off x="461126" y="3540024"/>
            <a:ext cx="1190950" cy="285818"/>
          </a:xfrm>
          <a:prstGeom prst="rect">
            <a:avLst/>
          </a:prstGeom>
          <a:noFill/>
          <a:ln>
            <a:noFill/>
          </a:ln>
        </p:spPr>
      </p:pic>
      <p:sp>
        <p:nvSpPr>
          <p:cNvPr id="357" name="Google Shape;357;p31"/>
          <p:cNvSpPr/>
          <p:nvPr/>
        </p:nvSpPr>
        <p:spPr>
          <a:xfrm>
            <a:off x="441150" y="396885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1"/>
          <p:cNvSpPr/>
          <p:nvPr/>
        </p:nvSpPr>
        <p:spPr>
          <a:xfrm>
            <a:off x="1746950" y="396885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1"/>
          <p:cNvSpPr/>
          <p:nvPr/>
        </p:nvSpPr>
        <p:spPr>
          <a:xfrm>
            <a:off x="3052750" y="396885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1"/>
          <p:cNvSpPr/>
          <p:nvPr/>
        </p:nvSpPr>
        <p:spPr>
          <a:xfrm>
            <a:off x="4860350" y="396885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1"/>
          <p:cNvSpPr/>
          <p:nvPr/>
        </p:nvSpPr>
        <p:spPr>
          <a:xfrm>
            <a:off x="6166150" y="396885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1"/>
          <p:cNvSpPr/>
          <p:nvPr/>
        </p:nvSpPr>
        <p:spPr>
          <a:xfrm>
            <a:off x="7471950" y="3968850"/>
            <a:ext cx="1230900" cy="4494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D9D9D9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3" name="Google Shape;363;p31"/>
          <p:cNvPicPr preferRelativeResize="0"/>
          <p:nvPr/>
        </p:nvPicPr>
        <p:blipFill rotWithShape="1">
          <a:blip r:embed="rId20">
            <a:alphaModFix/>
          </a:blip>
          <a:srcRect b="22902" l="24234" r="23502" t="28003"/>
          <a:stretch/>
        </p:blipFill>
        <p:spPr>
          <a:xfrm>
            <a:off x="719388" y="4031200"/>
            <a:ext cx="674421" cy="3326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4" name="Google Shape;364;p31"/>
          <p:cNvPicPr preferRelativeResize="0"/>
          <p:nvPr/>
        </p:nvPicPr>
        <p:blipFill>
          <a:blip r:embed="rId21">
            <a:alphaModFix/>
          </a:blip>
          <a:stretch>
            <a:fillRect/>
          </a:stretch>
        </p:blipFill>
        <p:spPr>
          <a:xfrm>
            <a:off x="1896063" y="4019746"/>
            <a:ext cx="932675" cy="35551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5" name="Google Shape;365;p31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>
            <a:off x="3199597" y="4108750"/>
            <a:ext cx="932675" cy="177161"/>
          </a:xfrm>
          <a:prstGeom prst="rect">
            <a:avLst/>
          </a:prstGeom>
          <a:noFill/>
          <a:ln>
            <a:noFill/>
          </a:ln>
        </p:spPr>
      </p:pic>
      <p:pic>
        <p:nvPicPr>
          <p:cNvPr id="366" name="Google Shape;366;p31"/>
          <p:cNvPicPr preferRelativeResize="0"/>
          <p:nvPr/>
        </p:nvPicPr>
        <p:blipFill rotWithShape="1">
          <a:blip r:embed="rId23">
            <a:alphaModFix/>
          </a:blip>
          <a:srcRect b="35400" l="0" r="0" t="31343"/>
          <a:stretch/>
        </p:blipFill>
        <p:spPr>
          <a:xfrm>
            <a:off x="4876279" y="4083825"/>
            <a:ext cx="1190949" cy="207927"/>
          </a:xfrm>
          <a:prstGeom prst="rect">
            <a:avLst/>
          </a:prstGeom>
          <a:noFill/>
          <a:ln>
            <a:noFill/>
          </a:ln>
        </p:spPr>
      </p:pic>
      <p:pic>
        <p:nvPicPr>
          <p:cNvPr id="367" name="Google Shape;367;p31"/>
          <p:cNvPicPr preferRelativeResize="0"/>
          <p:nvPr/>
        </p:nvPicPr>
        <p:blipFill>
          <a:blip r:embed="rId24">
            <a:alphaModFix/>
          </a:blip>
          <a:stretch>
            <a:fillRect/>
          </a:stretch>
        </p:blipFill>
        <p:spPr>
          <a:xfrm>
            <a:off x="6315263" y="4031564"/>
            <a:ext cx="932675" cy="312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31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485722" y="3998012"/>
            <a:ext cx="1190950" cy="3989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69" name="Google Shape;369;p31"/>
          <p:cNvPicPr preferRelativeResize="0"/>
          <p:nvPr/>
        </p:nvPicPr>
        <p:blipFill>
          <a:blip r:embed="rId26">
            <a:alphaModFix/>
          </a:blip>
          <a:stretch>
            <a:fillRect/>
          </a:stretch>
        </p:blipFill>
        <p:spPr>
          <a:xfrm>
            <a:off x="547202" y="2542885"/>
            <a:ext cx="1034199" cy="2474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073763"/>
        </a:solidFill>
      </p:bgPr>
    </p:bg>
    <p:spTree>
      <p:nvGrpSpPr>
        <p:cNvPr id="373" name="Shape 3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Google Shape;374;p32"/>
          <p:cNvSpPr/>
          <p:nvPr/>
        </p:nvSpPr>
        <p:spPr>
          <a:xfrm flipH="1">
            <a:off x="0" y="3836450"/>
            <a:ext cx="9144000" cy="1307100"/>
          </a:xfrm>
          <a:prstGeom prst="rtTriangle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75" name="Google Shape;375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19738" y="832333"/>
            <a:ext cx="4250436" cy="3804999"/>
          </a:xfrm>
          <a:prstGeom prst="rect">
            <a:avLst/>
          </a:prstGeom>
          <a:noFill/>
          <a:ln>
            <a:noFill/>
          </a:ln>
        </p:spPr>
      </p:pic>
      <p:sp>
        <p:nvSpPr>
          <p:cNvPr id="376" name="Google Shape;376;p32"/>
          <p:cNvSpPr txBox="1"/>
          <p:nvPr>
            <p:ph type="ctrTitle"/>
          </p:nvPr>
        </p:nvSpPr>
        <p:spPr>
          <a:xfrm>
            <a:off x="503461" y="-17425"/>
            <a:ext cx="4857300" cy="2052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3600">
                <a:latin typeface="M PLUS 1p"/>
                <a:ea typeface="M PLUS 1p"/>
                <a:cs typeface="M PLUS 1p"/>
                <a:sym typeface="M PLUS 1p"/>
              </a:rPr>
              <a:t>B</a:t>
            </a:r>
            <a:r>
              <a:rPr b="1" lang="ja" sz="3200">
                <a:latin typeface="M PLUS 1p"/>
                <a:ea typeface="M PLUS 1p"/>
                <a:cs typeface="M PLUS 1p"/>
                <a:sym typeface="M PLUS 1p"/>
              </a:rPr>
              <a:t>to</a:t>
            </a:r>
            <a:r>
              <a:rPr b="1" lang="ja" sz="3600">
                <a:latin typeface="M PLUS 1p"/>
                <a:ea typeface="M PLUS 1p"/>
                <a:cs typeface="M PLUS 1p"/>
                <a:sym typeface="M PLUS 1p"/>
              </a:rPr>
              <a:t>B</a:t>
            </a:r>
            <a:r>
              <a:rPr b="1" lang="ja" sz="3200">
                <a:latin typeface="M PLUS 1p"/>
                <a:ea typeface="M PLUS 1p"/>
                <a:cs typeface="M PLUS 1p"/>
                <a:sym typeface="M PLUS 1p"/>
              </a:rPr>
              <a:t>マーケするなら</a:t>
            </a:r>
            <a:endParaRPr b="1" sz="3200">
              <a:latin typeface="M PLUS 1p"/>
              <a:ea typeface="M PLUS 1p"/>
              <a:cs typeface="M PLUS 1p"/>
              <a:sym typeface="M PLUS 1p"/>
            </a:endParaRPr>
          </a:p>
        </p:txBody>
      </p:sp>
      <p:pic>
        <p:nvPicPr>
          <p:cNvPr id="377" name="Google Shape;377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811100" y="1375130"/>
            <a:ext cx="2107336" cy="453900"/>
          </a:xfrm>
          <a:prstGeom prst="rect">
            <a:avLst/>
          </a:prstGeom>
          <a:noFill/>
          <a:ln>
            <a:noFill/>
          </a:ln>
        </p:spPr>
      </p:pic>
      <p:sp>
        <p:nvSpPr>
          <p:cNvPr id="378" name="Google Shape;378;p32">
            <a:hlinkClick r:id="rId5"/>
          </p:cNvPr>
          <p:cNvSpPr/>
          <p:nvPr/>
        </p:nvSpPr>
        <p:spPr>
          <a:xfrm>
            <a:off x="1511450" y="2354800"/>
            <a:ext cx="2778900" cy="4539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2857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74975" lIns="74975" spcFirstLastPara="1" rIns="74975" wrap="square" tIns="749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200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サービス紹介資料</a:t>
            </a:r>
            <a:endParaRPr b="1" sz="1200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79" name="Google Shape;379;p32">
            <a:hlinkClick r:id="rId6"/>
          </p:cNvPr>
          <p:cNvSpPr/>
          <p:nvPr/>
        </p:nvSpPr>
        <p:spPr>
          <a:xfrm>
            <a:off x="1511450" y="2964400"/>
            <a:ext cx="2778900" cy="4539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2857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74975" lIns="74975" spcFirstLastPara="1" rIns="74975" wrap="square" tIns="749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200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お問い合わせ</a:t>
            </a:r>
            <a:endParaRPr b="1" sz="1200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  <p:sp>
        <p:nvSpPr>
          <p:cNvPr id="380" name="Google Shape;380;p32">
            <a:hlinkClick r:id="rId7"/>
          </p:cNvPr>
          <p:cNvSpPr/>
          <p:nvPr/>
        </p:nvSpPr>
        <p:spPr>
          <a:xfrm>
            <a:off x="1511450" y="3574000"/>
            <a:ext cx="2778900" cy="453900"/>
          </a:xfrm>
          <a:prstGeom prst="roundRect">
            <a:avLst>
              <a:gd fmla="val 50000" name="adj"/>
            </a:avLst>
          </a:prstGeom>
          <a:solidFill>
            <a:srgbClr val="FFFFFF"/>
          </a:solidFill>
          <a:ln cap="flat" cmpd="sng" w="19050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  <a:effectLst>
            <a:outerShdw blurRad="285750" rotWithShape="0" algn="bl" dir="5400000" dist="19050">
              <a:srgbClr val="000000">
                <a:alpha val="20000"/>
              </a:srgbClr>
            </a:outerShdw>
          </a:effectLst>
        </p:spPr>
        <p:txBody>
          <a:bodyPr anchorCtr="0" anchor="ctr" bIns="74975" lIns="74975" spcFirstLastPara="1" rIns="74975" wrap="square" tIns="7497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200">
                <a:solidFill>
                  <a:srgbClr val="073763"/>
                </a:solidFill>
                <a:latin typeface="M PLUS 1p"/>
                <a:ea typeface="M PLUS 1p"/>
                <a:cs typeface="M PLUS 1p"/>
                <a:sym typeface="M PLUS 1p"/>
              </a:rPr>
              <a:t>各種セミナー</a:t>
            </a:r>
            <a:endParaRPr b="1" sz="1200">
              <a:solidFill>
                <a:srgbClr val="073763"/>
              </a:solidFill>
              <a:latin typeface="M PLUS 1p"/>
              <a:ea typeface="M PLUS 1p"/>
              <a:cs typeface="M PLUS 1p"/>
              <a:sym typeface="M PLUS 1p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/>
          <p:nvPr>
            <p:ph idx="1" type="body"/>
          </p:nvPr>
        </p:nvSpPr>
        <p:spPr>
          <a:xfrm>
            <a:off x="4350300" y="847675"/>
            <a:ext cx="388800" cy="4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ja" sz="1800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2.</a:t>
            </a:r>
            <a:endParaRPr sz="1800">
              <a:solidFill>
                <a:srgbClr val="1C4587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58" name="Google Shape;58;p9"/>
          <p:cNvSpPr txBox="1"/>
          <p:nvPr/>
        </p:nvSpPr>
        <p:spPr>
          <a:xfrm>
            <a:off x="4739125" y="1274825"/>
            <a:ext cx="2699700" cy="8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制作与件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想定納品物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参考資料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59" name="Google Shape;59;p9"/>
          <p:cNvSpPr txBox="1"/>
          <p:nvPr>
            <p:ph idx="1" type="body"/>
          </p:nvPr>
        </p:nvSpPr>
        <p:spPr>
          <a:xfrm>
            <a:off x="4655100" y="847675"/>
            <a:ext cx="3432300" cy="4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ja" sz="1800">
                <a:solidFill>
                  <a:srgbClr val="000000"/>
                </a:solidFill>
                <a:latin typeface="M PLUS 1"/>
                <a:ea typeface="M PLUS 1"/>
                <a:cs typeface="M PLUS 1"/>
                <a:sym typeface="M PLUS 1"/>
              </a:rPr>
              <a:t>制作与件</a:t>
            </a:r>
            <a:endParaRPr sz="1800">
              <a:solidFill>
                <a:srgbClr val="000000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60" name="Google Shape;60;p9"/>
          <p:cNvSpPr txBox="1"/>
          <p:nvPr>
            <p:ph type="title"/>
          </p:nvPr>
        </p:nvSpPr>
        <p:spPr>
          <a:xfrm>
            <a:off x="311700" y="1402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/>
              <a:t>Index</a:t>
            </a:r>
            <a:endParaRPr/>
          </a:p>
        </p:txBody>
      </p:sp>
      <p:sp>
        <p:nvSpPr>
          <p:cNvPr id="61" name="Google Shape;61;p9"/>
          <p:cNvSpPr txBox="1"/>
          <p:nvPr>
            <p:ph idx="1" type="body"/>
          </p:nvPr>
        </p:nvSpPr>
        <p:spPr>
          <a:xfrm>
            <a:off x="311700" y="847675"/>
            <a:ext cx="334500" cy="4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ja" sz="1800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1. </a:t>
            </a:r>
            <a:endParaRPr sz="1800">
              <a:solidFill>
                <a:srgbClr val="1C4587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62" name="Google Shape;62;p9"/>
          <p:cNvSpPr txBox="1"/>
          <p:nvPr/>
        </p:nvSpPr>
        <p:spPr>
          <a:xfrm>
            <a:off x="700525" y="1274825"/>
            <a:ext cx="2780700" cy="301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概要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自社の事業内容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背景と課題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現状のサイトパフォーマンス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リニューアルの目的と目標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ターゲット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自社のUSP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競合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スケジュールと予算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弊社プロジェクト体制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63" name="Google Shape;63;p9"/>
          <p:cNvSpPr/>
          <p:nvPr/>
        </p:nvSpPr>
        <p:spPr>
          <a:xfrm>
            <a:off x="3917200" y="3699175"/>
            <a:ext cx="4452900" cy="829200"/>
          </a:xfrm>
          <a:prstGeom prst="wedgeRectCallout">
            <a:avLst>
              <a:gd fmla="val 54900" name="adj1"/>
              <a:gd fmla="val 30171" name="adj2"/>
            </a:avLst>
          </a:prstGeom>
          <a:solidFill>
            <a:srgbClr val="1111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</a:t>
            </a: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本テンプレートの記載内容は全て、あくまでも一例です。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実際の案件に応じて項目を編集してご活用ください。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64" name="Google Shape;64;p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175074" y="3911250"/>
            <a:ext cx="597250" cy="7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9"/>
          <p:cNvSpPr txBox="1"/>
          <p:nvPr>
            <p:ph idx="1" type="body"/>
          </p:nvPr>
        </p:nvSpPr>
        <p:spPr>
          <a:xfrm>
            <a:off x="540300" y="847675"/>
            <a:ext cx="3547800" cy="4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ja" sz="1800">
                <a:solidFill>
                  <a:srgbClr val="000000"/>
                </a:solidFill>
                <a:latin typeface="M PLUS 1"/>
                <a:ea typeface="M PLUS 1"/>
                <a:cs typeface="M PLUS 1"/>
                <a:sym typeface="M PLUS 1"/>
              </a:rPr>
              <a:t>プロジェクト全体像</a:t>
            </a:r>
            <a:endParaRPr sz="1800">
              <a:solidFill>
                <a:srgbClr val="000000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66" name="Google Shape;66;p9"/>
          <p:cNvSpPr txBox="1"/>
          <p:nvPr>
            <p:ph idx="1" type="body"/>
          </p:nvPr>
        </p:nvSpPr>
        <p:spPr>
          <a:xfrm>
            <a:off x="4350300" y="2219275"/>
            <a:ext cx="443700" cy="4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ja" sz="1800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3</a:t>
            </a:r>
            <a:r>
              <a:rPr lang="ja" sz="1800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. </a:t>
            </a:r>
            <a:endParaRPr sz="1800">
              <a:solidFill>
                <a:srgbClr val="1C4587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67" name="Google Shape;67;p9"/>
          <p:cNvSpPr txBox="1"/>
          <p:nvPr>
            <p:ph idx="1" type="body"/>
          </p:nvPr>
        </p:nvSpPr>
        <p:spPr>
          <a:xfrm>
            <a:off x="4655100" y="2219275"/>
            <a:ext cx="3547800" cy="447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ja" sz="1800">
                <a:solidFill>
                  <a:srgbClr val="000000"/>
                </a:solidFill>
                <a:latin typeface="M PLUS 1"/>
                <a:ea typeface="M PLUS 1"/>
                <a:cs typeface="M PLUS 1"/>
                <a:sym typeface="M PLUS 1"/>
              </a:rPr>
              <a:t>提案依頼与件</a:t>
            </a:r>
            <a:endParaRPr sz="1800">
              <a:solidFill>
                <a:srgbClr val="000000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68" name="Google Shape;68;p9"/>
          <p:cNvSpPr txBox="1"/>
          <p:nvPr/>
        </p:nvSpPr>
        <p:spPr>
          <a:xfrm>
            <a:off x="4739125" y="2646425"/>
            <a:ext cx="2699700" cy="89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</a:t>
            </a: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ご提案いただきたいもの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15000"/>
              </a:lnSpc>
              <a:spcBef>
                <a:spcPts val="400"/>
              </a:spcBef>
              <a:spcAft>
                <a:spcPts val="400"/>
              </a:spcAft>
              <a:buNone/>
            </a:pP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- </a:t>
            </a:r>
            <a:r>
              <a:rPr lang="ja" sz="1200">
                <a:solidFill>
                  <a:srgbClr val="313131"/>
                </a:solidFill>
                <a:latin typeface="M PLUS 1"/>
                <a:ea typeface="M PLUS 1"/>
                <a:cs typeface="M PLUS 1"/>
                <a:sym typeface="M PLUS 1"/>
              </a:rPr>
              <a:t>スケジュールと提出方法</a:t>
            </a:r>
            <a:endParaRPr sz="1200">
              <a:solidFill>
                <a:srgbClr val="31313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0"/>
          <p:cNvSpPr txBox="1"/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 b="0"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74" name="Google Shape;74;p10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" name="Google Shape;75;p10"/>
          <p:cNvSpPr txBox="1"/>
          <p:nvPr>
            <p:ph type="title"/>
          </p:nvPr>
        </p:nvSpPr>
        <p:spPr>
          <a:xfrm>
            <a:off x="616500" y="140225"/>
            <a:ext cx="460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概要</a:t>
            </a:r>
            <a:endParaRPr sz="2200"/>
          </a:p>
        </p:txBody>
      </p:sp>
      <p:graphicFrame>
        <p:nvGraphicFramePr>
          <p:cNvPr id="76" name="Google Shape;76;p10"/>
          <p:cNvGraphicFramePr/>
          <p:nvPr/>
        </p:nvGraphicFramePr>
        <p:xfrm>
          <a:off x="489625" y="916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{FF0B264B-F910-49F5-BAFE-11F89FC75944}</a:tableStyleId>
              </a:tblPr>
              <a:tblGrid>
                <a:gridCol w="1723075"/>
                <a:gridCol w="6619600"/>
              </a:tblGrid>
              <a:tr h="779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・プロジェクト名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b="1" lang="ja" sz="2000"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 ○サイトリニューアル</a:t>
                      </a:r>
                      <a:endParaRPr b="1" sz="2000"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793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・</a:t>
                      </a: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対象サイト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○ ○サイト　</a:t>
                      </a:r>
                      <a:r>
                        <a:rPr lang="ja" sz="1200">
                          <a:solidFill>
                            <a:srgbClr val="00BCD4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https:// ----- /</a:t>
                      </a:r>
                      <a:endParaRPr sz="1200">
                        <a:solidFill>
                          <a:srgbClr val="00BCD4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多言語化サイト</a:t>
                      </a: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　</a:t>
                      </a:r>
                      <a:r>
                        <a:rPr lang="ja" sz="1200">
                          <a:solidFill>
                            <a:srgbClr val="00BCD4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https:// ----- /en</a:t>
                      </a:r>
                      <a:endParaRPr sz="1200">
                        <a:solidFill>
                          <a:srgbClr val="00BCD4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67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・</a:t>
                      </a: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目的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リード獲得の強化</a:t>
                      </a:r>
                      <a:endParaRPr sz="1200">
                        <a:solidFill>
                          <a:schemeClr val="dk1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・</a:t>
                      </a:r>
                      <a:r>
                        <a:rPr lang="ja" sz="1200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訴求の見直しと</a:t>
                      </a:r>
                      <a:r>
                        <a:rPr lang="ja" sz="1200">
                          <a:solidFill>
                            <a:srgbClr val="222222"/>
                          </a:solidFill>
                          <a:highlight>
                            <a:srgbClr val="FFFFFF"/>
                          </a:highlight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サイト内情報の整理により、ユーザーのサービス理解度の向上</a:t>
                      </a:r>
                      <a:endParaRPr sz="1200">
                        <a:solidFill>
                          <a:srgbClr val="222222"/>
                        </a:solidFill>
                        <a:highlight>
                          <a:srgbClr val="FFFFFF"/>
                        </a:highlight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highlight>
                            <a:srgbClr val="FFFFFF"/>
                          </a:highlight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・運用しやすさにより、マーケティング施策の実行スピード向上</a:t>
                      </a:r>
                      <a:endParaRPr sz="1200">
                        <a:solidFill>
                          <a:schemeClr val="dk1"/>
                        </a:solidFill>
                        <a:highlight>
                          <a:srgbClr val="FFFFFF"/>
                        </a:highlight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67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・</a:t>
                      </a: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プロジェクトの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latin typeface="M PLUS 1 SemiBold"/>
                          <a:ea typeface="M PLUS 1 SemiBold"/>
                          <a:cs typeface="M PLUS 1 SemiBold"/>
                          <a:sym typeface="M PLUS 1 SemiBold"/>
                        </a:rPr>
                        <a:t>　ゴール</a:t>
                      </a:r>
                      <a:endParaRPr sz="1200">
                        <a:latin typeface="M PLUS 1 SemiBold"/>
                        <a:ea typeface="M PLUS 1 SemiBold"/>
                        <a:cs typeface="M PLUS 1 SemiBold"/>
                        <a:sym typeface="M PLUS 1 SemiBold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  <a:latin typeface="M PLUS 1"/>
                          <a:ea typeface="M PLUS 1"/>
                          <a:cs typeface="M PLUS 1"/>
                          <a:sym typeface="M PLUS 1"/>
                        </a:rPr>
                        <a:t>まずは、1年後にサイト経由のリード獲得数：⚪︎⚪︎件/月獲得できる状態</a:t>
                      </a:r>
                      <a:endParaRPr sz="1200">
                        <a:solidFill>
                          <a:schemeClr val="dk1"/>
                        </a:solidFill>
                        <a:latin typeface="M PLUS 1"/>
                        <a:ea typeface="M PLUS 1"/>
                        <a:cs typeface="M PLUS 1"/>
                        <a:sym typeface="M PLUS 1"/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67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/>
                        <a:t>・リリース日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</a:rPr>
                        <a:t>YYYY年MM月DD日（○）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BF2F6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1"/>
          <p:cNvSpPr/>
          <p:nvPr/>
        </p:nvSpPr>
        <p:spPr>
          <a:xfrm>
            <a:off x="5150" y="1602500"/>
            <a:ext cx="9144000" cy="2036700"/>
          </a:xfrm>
          <a:prstGeom prst="rect">
            <a:avLst/>
          </a:prstGeom>
          <a:gradFill>
            <a:gsLst>
              <a:gs pos="0">
                <a:srgbClr val="10979D"/>
              </a:gs>
              <a:gs pos="100000">
                <a:srgbClr val="004AAD"/>
              </a:gs>
            </a:gsLst>
            <a:lin ang="10800025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3600">
              <a:solidFill>
                <a:schemeClr val="lt1"/>
              </a:solidFill>
            </a:endParaRPr>
          </a:p>
        </p:txBody>
      </p:sp>
      <p:sp>
        <p:nvSpPr>
          <p:cNvPr id="82" name="Google Shape;82;p11"/>
          <p:cNvSpPr txBox="1"/>
          <p:nvPr/>
        </p:nvSpPr>
        <p:spPr>
          <a:xfrm>
            <a:off x="8472458" y="469690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5150" lIns="95150" spcFirstLastPara="1" rIns="95150" wrap="square" tIns="9515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ja" sz="1100">
                <a:solidFill>
                  <a:srgbClr val="666666"/>
                </a:solidFill>
              </a:rPr>
              <a:t>‹#›</a:t>
            </a:fld>
            <a:endParaRPr sz="1100">
              <a:solidFill>
                <a:srgbClr val="666666"/>
              </a:solidFill>
            </a:endParaRPr>
          </a:p>
        </p:txBody>
      </p:sp>
      <p:pic>
        <p:nvPicPr>
          <p:cNvPr id="83" name="Google Shape;83;p1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913397" y="156821"/>
            <a:ext cx="936803" cy="3975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1"/>
          <p:cNvSpPr/>
          <p:nvPr/>
        </p:nvSpPr>
        <p:spPr>
          <a:xfrm>
            <a:off x="386150" y="1925675"/>
            <a:ext cx="427200" cy="145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3000">
                <a:solidFill>
                  <a:schemeClr val="lt1"/>
                </a:solidFill>
                <a:latin typeface="Oswald"/>
                <a:ea typeface="Oswald"/>
                <a:cs typeface="Oswald"/>
                <a:sym typeface="Oswald"/>
              </a:rPr>
              <a:t>1.</a:t>
            </a:r>
            <a:endParaRPr b="1" sz="2400">
              <a:solidFill>
                <a:srgbClr val="FFE599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85" name="Google Shape;85;p11"/>
          <p:cNvSpPr/>
          <p:nvPr/>
        </p:nvSpPr>
        <p:spPr>
          <a:xfrm>
            <a:off x="843350" y="1925675"/>
            <a:ext cx="5569200" cy="145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3000">
                <a:solidFill>
                  <a:schemeClr val="lt1"/>
                </a:solidFill>
                <a:latin typeface="M PLUS 1 ExtraBold"/>
                <a:ea typeface="M PLUS 1 ExtraBold"/>
                <a:cs typeface="M PLUS 1 ExtraBold"/>
                <a:sym typeface="M PLUS 1 ExtraBold"/>
              </a:rPr>
              <a:t>プロジェクト全体像</a:t>
            </a:r>
            <a:endParaRPr sz="2400">
              <a:solidFill>
                <a:srgbClr val="FFE599"/>
              </a:solidFill>
              <a:latin typeface="M PLUS 1 ExtraBold"/>
              <a:ea typeface="M PLUS 1 ExtraBold"/>
              <a:cs typeface="M PLUS 1 ExtraBold"/>
              <a:sym typeface="M PLUS 1 ExtraBold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2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" name="Google Shape;91;p12"/>
          <p:cNvSpPr txBox="1"/>
          <p:nvPr/>
        </p:nvSpPr>
        <p:spPr>
          <a:xfrm>
            <a:off x="624325" y="10462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◼︎サービス内容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92" name="Google Shape;92;p12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p12"/>
          <p:cNvSpPr txBox="1"/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94" name="Google Shape;94;p12"/>
          <p:cNvSpPr txBox="1"/>
          <p:nvPr>
            <p:ph type="title"/>
          </p:nvPr>
        </p:nvSpPr>
        <p:spPr>
          <a:xfrm>
            <a:off x="616500" y="140225"/>
            <a:ext cx="460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自社の事業内容</a:t>
            </a:r>
            <a:endParaRPr sz="2200"/>
          </a:p>
        </p:txBody>
      </p:sp>
      <p:sp>
        <p:nvSpPr>
          <p:cNvPr id="95" name="Google Shape;95;p12"/>
          <p:cNvSpPr txBox="1"/>
          <p:nvPr/>
        </p:nvSpPr>
        <p:spPr>
          <a:xfrm>
            <a:off x="917275" y="1427225"/>
            <a:ext cx="7539900" cy="1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製造業向けのコンサルティング</a:t>
            </a:r>
            <a:endParaRPr b="1" sz="13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・製造業の開発力強化を支援する研修プログラム・コンサルティング・ツール提供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　※複数事業の場合は、主要事業／成長事業なども記載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96" name="Google Shape;96;p12"/>
          <p:cNvSpPr txBox="1"/>
          <p:nvPr/>
        </p:nvSpPr>
        <p:spPr>
          <a:xfrm>
            <a:off x="624325" y="25702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</a:t>
            </a: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主なターゲット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97" name="Google Shape;97;p12"/>
          <p:cNvSpPr txBox="1"/>
          <p:nvPr/>
        </p:nvSpPr>
        <p:spPr>
          <a:xfrm>
            <a:off x="917275" y="2951225"/>
            <a:ext cx="7539900" cy="4632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業績の停滞に悩む、製造業企業の事業責任者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98" name="Google Shape;98;p12"/>
          <p:cNvSpPr/>
          <p:nvPr/>
        </p:nvSpPr>
        <p:spPr>
          <a:xfrm>
            <a:off x="5989500" y="3826025"/>
            <a:ext cx="2151900" cy="626100"/>
          </a:xfrm>
          <a:prstGeom prst="wedgeRectCallout">
            <a:avLst>
              <a:gd fmla="val 54900" name="adj1"/>
              <a:gd fmla="val 30171" name="adj2"/>
            </a:avLst>
          </a:prstGeom>
          <a:solidFill>
            <a:srgbClr val="1111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把握しやすいように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まずは大まかに伝えます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99" name="Google Shape;99;p1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22674" y="3835050"/>
            <a:ext cx="597250" cy="7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12"/>
          <p:cNvSpPr txBox="1"/>
          <p:nvPr/>
        </p:nvSpPr>
        <p:spPr>
          <a:xfrm>
            <a:off x="917275" y="3332225"/>
            <a:ext cx="7539900" cy="109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</a:t>
            </a: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新製品の開発、新規事業の創出が進まない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・他社との差別化ができていない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・革新的な開発スキルを組織的に向上したい</a:t>
            </a:r>
            <a:endParaRPr sz="12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13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13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" name="Google Shape;107;p13"/>
          <p:cNvSpPr/>
          <p:nvPr/>
        </p:nvSpPr>
        <p:spPr>
          <a:xfrm>
            <a:off x="5545450" y="3826025"/>
            <a:ext cx="2519700" cy="626100"/>
          </a:xfrm>
          <a:prstGeom prst="wedgeRectCallout">
            <a:avLst>
              <a:gd fmla="val 54900" name="adj1"/>
              <a:gd fmla="val 30171" name="adj2"/>
            </a:avLst>
          </a:prstGeom>
          <a:solidFill>
            <a:srgbClr val="1111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サイトリニューアルを実施する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背景を記載します。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108" name="Google Shape;108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22674" y="3835050"/>
            <a:ext cx="597250" cy="7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13"/>
          <p:cNvSpPr txBox="1"/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10" name="Google Shape;110;p13"/>
          <p:cNvSpPr txBox="1"/>
          <p:nvPr>
            <p:ph type="title"/>
          </p:nvPr>
        </p:nvSpPr>
        <p:spPr>
          <a:xfrm>
            <a:off x="616500" y="140225"/>
            <a:ext cx="4601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背景と課題</a:t>
            </a:r>
            <a:endParaRPr sz="2200"/>
          </a:p>
        </p:txBody>
      </p:sp>
      <p:sp>
        <p:nvSpPr>
          <p:cNvPr id="111" name="Google Shape;111;p13"/>
          <p:cNvSpPr txBox="1"/>
          <p:nvPr/>
        </p:nvSpPr>
        <p:spPr>
          <a:xfrm>
            <a:off x="624325" y="11224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◼︎事業課題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12" name="Google Shape;112;p13"/>
          <p:cNvSpPr txBox="1"/>
          <p:nvPr/>
        </p:nvSpPr>
        <p:spPr>
          <a:xfrm>
            <a:off x="688675" y="1503425"/>
            <a:ext cx="7539900" cy="12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・既存顧客からの売上が頭打ち、新規顧客開拓が急務に</a:t>
            </a:r>
            <a:endParaRPr sz="13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・Webサイトの活用最大化や、営業のDX化などの必要性を感じている</a:t>
            </a:r>
            <a:endParaRPr sz="13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624325" y="21892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</a:t>
            </a: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サイト</a:t>
            </a: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課題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14" name="Google Shape;114;p13"/>
          <p:cNvSpPr txBox="1"/>
          <p:nvPr/>
        </p:nvSpPr>
        <p:spPr>
          <a:xfrm>
            <a:off x="688675" y="2570225"/>
            <a:ext cx="7539900" cy="161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・現状、Webサイト経由の問い合わせは少なく、商談にも繋がっていない</a:t>
            </a:r>
            <a:endParaRPr sz="13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・データ分析できる仕組みになっていないので、顧客ニーズも特定できていない</a:t>
            </a:r>
            <a:endParaRPr sz="13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</a:t>
            </a:r>
            <a:r>
              <a:rPr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サイトの情報構造が分かりにくく、デザインも古いと感じている</a:t>
            </a:r>
            <a:endParaRPr sz="13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・Word Pressを使っているが、操作が難しく対応できる担当が限られているため</a:t>
            </a:r>
            <a:endParaRPr sz="13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3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　情報更新や施策実行のスピードが遅い</a:t>
            </a:r>
            <a:endParaRPr sz="1300"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4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aphicFrame>
        <p:nvGraphicFramePr>
          <p:cNvPr id="120" name="Google Shape;120;p14"/>
          <p:cNvGraphicFramePr/>
          <p:nvPr/>
        </p:nvGraphicFramePr>
        <p:xfrm>
          <a:off x="489625" y="916175"/>
          <a:ext cx="3000000" cy="3000000"/>
        </p:xfrm>
        <a:graphic>
          <a:graphicData uri="http://schemas.openxmlformats.org/drawingml/2006/table">
            <a:tbl>
              <a:tblPr>
                <a:noFill/>
                <a:tableStyleId>{FF0B264B-F910-49F5-BAFE-11F89FC75944}</a:tableStyleId>
              </a:tblPr>
              <a:tblGrid>
                <a:gridCol w="1933550"/>
                <a:gridCol w="6409125"/>
              </a:tblGrid>
              <a:tr h="38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・月間PV / UU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</a:rPr>
                        <a:t>PV：　｜UU：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8450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・月間</a:t>
                      </a: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リード獲得数</a:t>
                      </a:r>
                      <a:endParaRPr b="1"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</a:rPr>
                        <a:t>CV</a:t>
                      </a:r>
                      <a:r>
                        <a:rPr lang="ja" sz="1200">
                          <a:solidFill>
                            <a:schemeClr val="dk1"/>
                          </a:solidFill>
                        </a:rPr>
                        <a:t>：</a:t>
                      </a:r>
                      <a:endParaRPr sz="1200">
                        <a:solidFill>
                          <a:schemeClr val="dk1"/>
                        </a:solidFill>
                      </a:endParaRPr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341350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・利用ディバイス比率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ja" sz="1200">
                          <a:solidFill>
                            <a:schemeClr val="dk1"/>
                          </a:solidFill>
                        </a:rPr>
                        <a:t>PC：n％ ｜ モバイル：n％</a:t>
                      </a:r>
                      <a:r>
                        <a:rPr lang="ja" sz="1200">
                          <a:solidFill>
                            <a:schemeClr val="dk1"/>
                          </a:solidFill>
                        </a:rPr>
                        <a:t> ｜ </a:t>
                      </a:r>
                      <a:r>
                        <a:rPr lang="ja" sz="1200">
                          <a:solidFill>
                            <a:schemeClr val="dk1"/>
                          </a:solidFill>
                        </a:rPr>
                        <a:t>タブレット：n％</a:t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  <a:tr h="767725"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1" lang="ja" sz="1200">
                          <a:solidFill>
                            <a:schemeClr val="dk1"/>
                          </a:solidFill>
                        </a:rPr>
                        <a:t>・主要流入キーワード</a:t>
                      </a:r>
                      <a:endParaRPr b="1" sz="1200"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indent="0" lvl="0" marL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/>
                    </a:p>
                  </a:txBody>
                  <a:tcPr marT="91425" marB="91425" marR="91425" marL="91425" anchor="ctr">
                    <a:lnL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C9DAF8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  <p:sp>
        <p:nvSpPr>
          <p:cNvPr id="121" name="Google Shape;121;p14"/>
          <p:cNvSpPr/>
          <p:nvPr/>
        </p:nvSpPr>
        <p:spPr>
          <a:xfrm>
            <a:off x="5838325" y="3064025"/>
            <a:ext cx="2361300" cy="626100"/>
          </a:xfrm>
          <a:prstGeom prst="wedgeRectCallout">
            <a:avLst>
              <a:gd fmla="val 54900" name="adj1"/>
              <a:gd fmla="val 30171" name="adj2"/>
            </a:avLst>
          </a:prstGeom>
          <a:solidFill>
            <a:srgbClr val="1111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Webサイト状況が分かれば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記載します。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122" name="Google Shape;122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251274" y="3073050"/>
            <a:ext cx="597250" cy="7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23" name="Google Shape;123;p14"/>
          <p:cNvSpPr txBox="1"/>
          <p:nvPr>
            <p:ph type="title"/>
          </p:nvPr>
        </p:nvSpPr>
        <p:spPr>
          <a:xfrm>
            <a:off x="311700" y="140225"/>
            <a:ext cx="3864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24" name="Google Shape;124;p14"/>
          <p:cNvSpPr txBox="1"/>
          <p:nvPr>
            <p:ph type="title"/>
          </p:nvPr>
        </p:nvSpPr>
        <p:spPr>
          <a:xfrm>
            <a:off x="616500" y="140225"/>
            <a:ext cx="77430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現状のサイトパフォーマンス</a:t>
            </a:r>
            <a:endParaRPr sz="22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8F8FA"/>
        </a:solidFill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5"/>
          <p:cNvSpPr/>
          <p:nvPr/>
        </p:nvSpPr>
        <p:spPr>
          <a:xfrm>
            <a:off x="404150" y="890531"/>
            <a:ext cx="8428200" cy="3869700"/>
          </a:xfrm>
          <a:prstGeom prst="rect">
            <a:avLst/>
          </a:prstGeom>
          <a:solidFill>
            <a:srgbClr val="FFFFFF"/>
          </a:solidFill>
          <a:ln cap="flat" cmpd="sng" w="9525">
            <a:solidFill>
              <a:srgbClr val="C9DAF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15"/>
          <p:cNvSpPr txBox="1"/>
          <p:nvPr/>
        </p:nvSpPr>
        <p:spPr>
          <a:xfrm>
            <a:off x="4924625" y="1083425"/>
            <a:ext cx="31518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" name="Google Shape;131;p15"/>
          <p:cNvSpPr txBox="1"/>
          <p:nvPr>
            <p:ph type="title"/>
          </p:nvPr>
        </p:nvSpPr>
        <p:spPr>
          <a:xfrm>
            <a:off x="311700" y="140225"/>
            <a:ext cx="6651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rgbClr val="1C4587"/>
                </a:solidFill>
                <a:latin typeface="Oswald"/>
                <a:ea typeface="Oswald"/>
                <a:cs typeface="Oswald"/>
                <a:sym typeface="Oswald"/>
              </a:rPr>
              <a:t>1</a:t>
            </a:r>
            <a:endParaRPr>
              <a:solidFill>
                <a:srgbClr val="1C4587"/>
              </a:solidFill>
              <a:latin typeface="Oswald"/>
              <a:ea typeface="Oswald"/>
              <a:cs typeface="Oswald"/>
              <a:sym typeface="Oswald"/>
            </a:endParaRPr>
          </a:p>
        </p:txBody>
      </p:sp>
      <p:sp>
        <p:nvSpPr>
          <p:cNvPr id="132" name="Google Shape;132;p15"/>
          <p:cNvSpPr txBox="1"/>
          <p:nvPr>
            <p:ph type="title"/>
          </p:nvPr>
        </p:nvSpPr>
        <p:spPr>
          <a:xfrm>
            <a:off x="616500" y="140225"/>
            <a:ext cx="56313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666666"/>
                </a:solidFill>
              </a:rPr>
              <a:t>プロジェクト全体像｜</a:t>
            </a:r>
            <a:r>
              <a:rPr lang="ja" sz="2200"/>
              <a:t>リニューアルの目的と目標</a:t>
            </a:r>
            <a:endParaRPr sz="2200"/>
          </a:p>
        </p:txBody>
      </p:sp>
      <p:sp>
        <p:nvSpPr>
          <p:cNvPr id="133" name="Google Shape;133;p15"/>
          <p:cNvSpPr txBox="1"/>
          <p:nvPr/>
        </p:nvSpPr>
        <p:spPr>
          <a:xfrm>
            <a:off x="624325" y="23416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</a:t>
            </a: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成果目標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34" name="Google Shape;134;p15"/>
          <p:cNvSpPr txBox="1"/>
          <p:nvPr/>
        </p:nvSpPr>
        <p:spPr>
          <a:xfrm>
            <a:off x="688675" y="2722625"/>
            <a:ext cx="75399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</a:t>
            </a: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今年度中に</a:t>
            </a: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月間</a:t>
            </a:r>
            <a:r>
              <a:rPr lang="ja" sz="1200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○ ○</a:t>
            </a: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件の新規リード獲得</a:t>
            </a:r>
            <a:endParaRPr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35" name="Google Shape;135;p15"/>
          <p:cNvSpPr txBox="1"/>
          <p:nvPr/>
        </p:nvSpPr>
        <p:spPr>
          <a:xfrm>
            <a:off x="624325" y="32560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◼︎状態</a:t>
            </a: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目標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36" name="Google Shape;136;p15"/>
          <p:cNvSpPr txBox="1"/>
          <p:nvPr/>
        </p:nvSpPr>
        <p:spPr>
          <a:xfrm>
            <a:off x="688675" y="3637025"/>
            <a:ext cx="7539900" cy="72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・担当者自身でサイトを更新できる状態</a:t>
            </a:r>
            <a:endParaRPr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・効果検証できる状態</a:t>
            </a:r>
            <a:endParaRPr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sp>
        <p:nvSpPr>
          <p:cNvPr id="137" name="Google Shape;137;p15"/>
          <p:cNvSpPr/>
          <p:nvPr/>
        </p:nvSpPr>
        <p:spPr>
          <a:xfrm>
            <a:off x="5420775" y="3749825"/>
            <a:ext cx="2873100" cy="626100"/>
          </a:xfrm>
          <a:prstGeom prst="wedgeRectCallout">
            <a:avLst>
              <a:gd fmla="val 54900" name="adj1"/>
              <a:gd fmla="val 30171" name="adj2"/>
            </a:avLst>
          </a:prstGeom>
          <a:solidFill>
            <a:srgbClr val="11111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</a:t>
            </a: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事業として必要な成果や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200">
                <a:solidFill>
                  <a:schemeClr val="lt1"/>
                </a:solidFill>
                <a:latin typeface="M PLUS 1"/>
                <a:ea typeface="M PLUS 1"/>
                <a:cs typeface="M PLUS 1"/>
                <a:sym typeface="M PLUS 1"/>
              </a:rPr>
              <a:t>　実現したい状態などを記載します</a:t>
            </a:r>
            <a:endParaRPr sz="1200">
              <a:solidFill>
                <a:schemeClr val="lt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  <p:pic>
        <p:nvPicPr>
          <p:cNvPr id="138" name="Google Shape;13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H="1">
            <a:off x="8022674" y="3835050"/>
            <a:ext cx="597250" cy="776975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p15"/>
          <p:cNvSpPr txBox="1"/>
          <p:nvPr/>
        </p:nvSpPr>
        <p:spPr>
          <a:xfrm>
            <a:off x="624325" y="1046225"/>
            <a:ext cx="7833000" cy="43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◼︎</a:t>
            </a:r>
            <a:r>
              <a:rPr lang="ja" sz="1600">
                <a:solidFill>
                  <a:srgbClr val="1C4587"/>
                </a:solidFill>
                <a:latin typeface="M PLUS 1 SemiBold"/>
                <a:ea typeface="M PLUS 1 SemiBold"/>
                <a:cs typeface="M PLUS 1 SemiBold"/>
                <a:sym typeface="M PLUS 1 SemiBold"/>
              </a:rPr>
              <a:t>目的</a:t>
            </a:r>
            <a:endParaRPr sz="1600">
              <a:solidFill>
                <a:srgbClr val="1C4587"/>
              </a:solidFill>
              <a:latin typeface="M PLUS 1 SemiBold"/>
              <a:ea typeface="M PLUS 1 SemiBold"/>
              <a:cs typeface="M PLUS 1 SemiBold"/>
              <a:sym typeface="M PLUS 1 SemiBold"/>
            </a:endParaRPr>
          </a:p>
        </p:txBody>
      </p:sp>
      <p:sp>
        <p:nvSpPr>
          <p:cNvPr id="140" name="Google Shape;140;p15"/>
          <p:cNvSpPr txBox="1"/>
          <p:nvPr/>
        </p:nvSpPr>
        <p:spPr>
          <a:xfrm>
            <a:off x="688675" y="1427225"/>
            <a:ext cx="7539900" cy="818400"/>
          </a:xfrm>
          <a:prstGeom prst="rect">
            <a:avLst/>
          </a:prstGeom>
          <a:noFill/>
          <a:ln>
            <a:noFill/>
          </a:ln>
        </p:spPr>
        <p:txBody>
          <a:bodyPr anchorCtr="0" anchor="t" bIns="95150" lIns="95150" spcFirstLastPara="1" rIns="95150" wrap="square" tIns="95150">
            <a:noAutofit/>
          </a:bodyPr>
          <a:lstStyle/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</a:t>
            </a: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新規顧客開拓に繋がるリード獲得ができるサイトにする</a:t>
            </a:r>
            <a:endParaRPr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ja">
                <a:solidFill>
                  <a:schemeClr val="dk1"/>
                </a:solidFill>
                <a:latin typeface="M PLUS 1"/>
                <a:ea typeface="M PLUS 1"/>
                <a:cs typeface="M PLUS 1"/>
                <a:sym typeface="M PLUS 1"/>
              </a:rPr>
              <a:t>・更新・効果検証など運用しやすいサイトにする</a:t>
            </a:r>
            <a:endParaRPr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  <a:p>
            <a:pPr indent="0" lvl="0" marL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  <a:latin typeface="M PLUS 1"/>
              <a:ea typeface="M PLUS 1"/>
              <a:cs typeface="M PLUS 1"/>
              <a:sym typeface="M PLUS 1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