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69" roundtripDataSignature="AMtx7mj20LNct4SRv8zKaftooYyz6a2U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1452E74-9AB7-4EA1-A740-D74CE1CA764A}">
  <a:tblStyle styleId="{91452E74-9AB7-4EA1-A740-D74CE1CA764A}" styleName="Table_0">
    <a:wholeTbl>
      <a:tcTxStyle b="off" i="off">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398AEA78-58A1-404C-8DBA-EE43C0970FCC}" styleName="Table_1">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customschemas.google.com/relationships/presentationmetadata" Target="metadata"/><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2" name="Google Shape;16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8" name="Google Shape;21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6" name="Google Shape;24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6" name="Google Shape;25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4" name="Google Shape;274;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4" name="Google Shape;284;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4" name="Google Shape;294;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4" name="Google Shape;31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2" name="Google Shape;322;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2" name="Google Shape;332;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2" name="Google Shape;342;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2" name="Google Shape;352;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2" name="Google Shape;362;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0" name="Google Shape;370;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0" name="Google Shape;380;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0" name="Google Shape;390;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3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0" name="Google Shape;400;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0" name="Google Shape;410;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8" name="Google Shape;418;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7" name="Google Shape;427;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6" name="Google Shape;436;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p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5" name="Google Shape;445;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4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4" name="Google Shape;454;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4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2" name="Google Shape;462;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p4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1" name="Google Shape;471;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p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0" name="Google Shape;480;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p4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9" name="Google Shape;489;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4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8" name="Google Shape;498;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4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6" name="Google Shape;506;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p5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5" name="Google Shape;515;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4" name="Google Shape;524;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p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3" name="Google Shape;533;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p5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2" name="Google Shape;542;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8" name="Shape 548"/>
        <p:cNvGrpSpPr/>
        <p:nvPr/>
      </p:nvGrpSpPr>
      <p:grpSpPr>
        <a:xfrm>
          <a:off x="0" y="0"/>
          <a:ext cx="0" cy="0"/>
          <a:chOff x="0" y="0"/>
          <a:chExt cx="0" cy="0"/>
        </a:xfrm>
      </p:grpSpPr>
      <p:sp>
        <p:nvSpPr>
          <p:cNvPr id="549" name="Google Shape;549;p5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0" name="Google Shape;550;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p5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9" name="Google Shape;559;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p5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8" name="Google Shape;568;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p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7" name="Google Shape;577;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p5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6" name="Google Shape;586;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2" name="Shape 592"/>
        <p:cNvGrpSpPr/>
        <p:nvPr/>
      </p:nvGrpSpPr>
      <p:grpSpPr>
        <a:xfrm>
          <a:off x="0" y="0"/>
          <a:ext cx="0" cy="0"/>
          <a:chOff x="0" y="0"/>
          <a:chExt cx="0" cy="0"/>
        </a:xfrm>
      </p:grpSpPr>
      <p:sp>
        <p:nvSpPr>
          <p:cNvPr id="593" name="Google Shape;593;p5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4" name="Google Shape;594;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1" name="Shape 601"/>
        <p:cNvGrpSpPr/>
        <p:nvPr/>
      </p:nvGrpSpPr>
      <p:grpSpPr>
        <a:xfrm>
          <a:off x="0" y="0"/>
          <a:ext cx="0" cy="0"/>
          <a:chOff x="0" y="0"/>
          <a:chExt cx="0" cy="0"/>
        </a:xfrm>
      </p:grpSpPr>
      <p:sp>
        <p:nvSpPr>
          <p:cNvPr id="602" name="Google Shape;602;p6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3" name="Google Shape;603;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p6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2" name="Google Shape;612;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9" name="Shape 619"/>
        <p:cNvGrpSpPr/>
        <p:nvPr/>
      </p:nvGrpSpPr>
      <p:grpSpPr>
        <a:xfrm>
          <a:off x="0" y="0"/>
          <a:ext cx="0" cy="0"/>
          <a:chOff x="0" y="0"/>
          <a:chExt cx="0" cy="0"/>
        </a:xfrm>
      </p:grpSpPr>
      <p:sp>
        <p:nvSpPr>
          <p:cNvPr id="620" name="Google Shape;620;p6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1" name="Google Shape;621;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 name="Google Shape;12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1">
  <p:cSld name="1_タイトル スライド 1">
    <p:bg>
      <p:bgPr>
        <a:solidFill>
          <a:srgbClr val="2C3753"/>
        </a:solidFill>
      </p:bgPr>
    </p:bg>
    <p:spTree>
      <p:nvGrpSpPr>
        <p:cNvPr id="9" name="Shape 9"/>
        <p:cNvGrpSpPr/>
        <p:nvPr/>
      </p:nvGrpSpPr>
      <p:grpSpPr>
        <a:xfrm>
          <a:off x="0" y="0"/>
          <a:ext cx="0" cy="0"/>
          <a:chOff x="0" y="0"/>
          <a:chExt cx="0" cy="0"/>
        </a:xfrm>
      </p:grpSpPr>
      <p:pic>
        <p:nvPicPr>
          <p:cNvPr id="10" name="Google Shape;10;p64"/>
          <p:cNvPicPr preferRelativeResize="0"/>
          <p:nvPr/>
        </p:nvPicPr>
        <p:blipFill rotWithShape="1">
          <a:blip r:embed="rId2">
            <a:alphaModFix/>
          </a:blip>
          <a:srcRect b="0" l="0" r="0" t="0"/>
          <a:stretch/>
        </p:blipFill>
        <p:spPr>
          <a:xfrm>
            <a:off x="0" y="3594100"/>
            <a:ext cx="9144000" cy="1549400"/>
          </a:xfrm>
          <a:prstGeom prst="rect">
            <a:avLst/>
          </a:prstGeom>
          <a:noFill/>
          <a:ln>
            <a:noFill/>
          </a:ln>
        </p:spPr>
      </p:pic>
      <p:sp>
        <p:nvSpPr>
          <p:cNvPr id="11" name="Google Shape;11;p64"/>
          <p:cNvSpPr txBox="1"/>
          <p:nvPr>
            <p:ph type="ctrTitle"/>
          </p:nvPr>
        </p:nvSpPr>
        <p:spPr>
          <a:xfrm>
            <a:off x="503461" y="744575"/>
            <a:ext cx="4857300" cy="20526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Clr>
                <a:srgbClr val="FFFFFF"/>
              </a:buClr>
              <a:buSzPts val="2800"/>
              <a:buNone/>
              <a:defRPr>
                <a:solidFill>
                  <a:srgbClr val="FFFFFF"/>
                </a:solidFill>
              </a:defRPr>
            </a:lvl1pPr>
            <a:lvl2pPr lvl="1" algn="ctr">
              <a:lnSpc>
                <a:spcPct val="100000"/>
              </a:lnSpc>
              <a:spcBef>
                <a:spcPts val="0"/>
              </a:spcBef>
              <a:spcAft>
                <a:spcPts val="0"/>
              </a:spcAft>
              <a:buClr>
                <a:srgbClr val="FFFFFF"/>
              </a:buClr>
              <a:buSzPts val="2800"/>
              <a:buNone/>
              <a:defRPr>
                <a:solidFill>
                  <a:srgbClr val="FFFFFF"/>
                </a:solidFill>
              </a:defRPr>
            </a:lvl2pPr>
            <a:lvl3pPr lvl="2" algn="ctr">
              <a:lnSpc>
                <a:spcPct val="100000"/>
              </a:lnSpc>
              <a:spcBef>
                <a:spcPts val="0"/>
              </a:spcBef>
              <a:spcAft>
                <a:spcPts val="0"/>
              </a:spcAft>
              <a:buClr>
                <a:srgbClr val="FFFFFF"/>
              </a:buClr>
              <a:buSzPts val="2800"/>
              <a:buNone/>
              <a:defRPr>
                <a:solidFill>
                  <a:srgbClr val="FFFFFF"/>
                </a:solidFill>
              </a:defRPr>
            </a:lvl3pPr>
            <a:lvl4pPr lvl="3" algn="ctr">
              <a:lnSpc>
                <a:spcPct val="100000"/>
              </a:lnSpc>
              <a:spcBef>
                <a:spcPts val="0"/>
              </a:spcBef>
              <a:spcAft>
                <a:spcPts val="0"/>
              </a:spcAft>
              <a:buClr>
                <a:srgbClr val="FFFFFF"/>
              </a:buClr>
              <a:buSzPts val="2800"/>
              <a:buNone/>
              <a:defRPr>
                <a:solidFill>
                  <a:srgbClr val="FFFFFF"/>
                </a:solidFill>
              </a:defRPr>
            </a:lvl4pPr>
            <a:lvl5pPr lvl="4" algn="ctr">
              <a:lnSpc>
                <a:spcPct val="100000"/>
              </a:lnSpc>
              <a:spcBef>
                <a:spcPts val="0"/>
              </a:spcBef>
              <a:spcAft>
                <a:spcPts val="0"/>
              </a:spcAft>
              <a:buClr>
                <a:srgbClr val="FFFFFF"/>
              </a:buClr>
              <a:buSzPts val="2800"/>
              <a:buNone/>
              <a:defRPr>
                <a:solidFill>
                  <a:srgbClr val="FFFFFF"/>
                </a:solidFill>
              </a:defRPr>
            </a:lvl5pPr>
            <a:lvl6pPr lvl="5" algn="ctr">
              <a:lnSpc>
                <a:spcPct val="100000"/>
              </a:lnSpc>
              <a:spcBef>
                <a:spcPts val="0"/>
              </a:spcBef>
              <a:spcAft>
                <a:spcPts val="0"/>
              </a:spcAft>
              <a:buClr>
                <a:srgbClr val="FFFFFF"/>
              </a:buClr>
              <a:buSzPts val="2800"/>
              <a:buNone/>
              <a:defRPr>
                <a:solidFill>
                  <a:srgbClr val="FFFFFF"/>
                </a:solidFill>
              </a:defRPr>
            </a:lvl6pPr>
            <a:lvl7pPr lvl="6" algn="ctr">
              <a:lnSpc>
                <a:spcPct val="100000"/>
              </a:lnSpc>
              <a:spcBef>
                <a:spcPts val="0"/>
              </a:spcBef>
              <a:spcAft>
                <a:spcPts val="0"/>
              </a:spcAft>
              <a:buClr>
                <a:srgbClr val="FFFFFF"/>
              </a:buClr>
              <a:buSzPts val="2800"/>
              <a:buNone/>
              <a:defRPr>
                <a:solidFill>
                  <a:srgbClr val="FFFFFF"/>
                </a:solidFill>
              </a:defRPr>
            </a:lvl7pPr>
            <a:lvl8pPr lvl="7" algn="ctr">
              <a:lnSpc>
                <a:spcPct val="100000"/>
              </a:lnSpc>
              <a:spcBef>
                <a:spcPts val="0"/>
              </a:spcBef>
              <a:spcAft>
                <a:spcPts val="0"/>
              </a:spcAft>
              <a:buClr>
                <a:srgbClr val="FFFFFF"/>
              </a:buClr>
              <a:buSzPts val="2800"/>
              <a:buNone/>
              <a:defRPr>
                <a:solidFill>
                  <a:srgbClr val="FFFFFF"/>
                </a:solidFill>
              </a:defRPr>
            </a:lvl8pPr>
            <a:lvl9pPr lvl="8" algn="ctr">
              <a:lnSpc>
                <a:spcPct val="100000"/>
              </a:lnSpc>
              <a:spcBef>
                <a:spcPts val="0"/>
              </a:spcBef>
              <a:spcAft>
                <a:spcPts val="0"/>
              </a:spcAft>
              <a:buClr>
                <a:srgbClr val="FFFFFF"/>
              </a:buClr>
              <a:buSzPts val="2800"/>
              <a:buNone/>
              <a:defRPr>
                <a:solidFill>
                  <a:srgbClr val="FFFFFF"/>
                </a:solidFill>
              </a:defRPr>
            </a:lvl9pPr>
          </a:lstStyle>
          <a:p/>
        </p:txBody>
      </p:sp>
      <p:sp>
        <p:nvSpPr>
          <p:cNvPr id="12" name="Google Shape;12;p64"/>
          <p:cNvSpPr txBox="1"/>
          <p:nvPr>
            <p:ph idx="1" type="subTitle"/>
          </p:nvPr>
        </p:nvSpPr>
        <p:spPr>
          <a:xfrm>
            <a:off x="503453" y="2834125"/>
            <a:ext cx="4416300" cy="792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FFFFFF"/>
              </a:buClr>
              <a:buSzPts val="1600"/>
              <a:buNone/>
              <a:defRPr sz="1600">
                <a:solidFill>
                  <a:srgbClr val="FFFFFF"/>
                </a:solidFill>
              </a:defRPr>
            </a:lvl1pPr>
            <a:lvl2pPr lvl="1" algn="ctr">
              <a:lnSpc>
                <a:spcPct val="100000"/>
              </a:lnSpc>
              <a:spcBef>
                <a:spcPts val="0"/>
              </a:spcBef>
              <a:spcAft>
                <a:spcPts val="0"/>
              </a:spcAft>
              <a:buClr>
                <a:srgbClr val="FFFFFF"/>
              </a:buClr>
              <a:buSzPts val="1800"/>
              <a:buNone/>
              <a:defRPr sz="1800">
                <a:solidFill>
                  <a:srgbClr val="FFFFFF"/>
                </a:solidFill>
              </a:defRPr>
            </a:lvl2pPr>
            <a:lvl3pPr lvl="2" algn="ctr">
              <a:lnSpc>
                <a:spcPct val="100000"/>
              </a:lnSpc>
              <a:spcBef>
                <a:spcPts val="0"/>
              </a:spcBef>
              <a:spcAft>
                <a:spcPts val="0"/>
              </a:spcAft>
              <a:buClr>
                <a:srgbClr val="FFFFFF"/>
              </a:buClr>
              <a:buSzPts val="1800"/>
              <a:buNone/>
              <a:defRPr sz="1800">
                <a:solidFill>
                  <a:srgbClr val="FFFFFF"/>
                </a:solidFill>
              </a:defRPr>
            </a:lvl3pPr>
            <a:lvl4pPr lvl="3" algn="ctr">
              <a:lnSpc>
                <a:spcPct val="100000"/>
              </a:lnSpc>
              <a:spcBef>
                <a:spcPts val="0"/>
              </a:spcBef>
              <a:spcAft>
                <a:spcPts val="0"/>
              </a:spcAft>
              <a:buClr>
                <a:srgbClr val="FFFFFF"/>
              </a:buClr>
              <a:buSzPts val="1800"/>
              <a:buNone/>
              <a:defRPr sz="1800">
                <a:solidFill>
                  <a:srgbClr val="FFFFFF"/>
                </a:solidFill>
              </a:defRPr>
            </a:lvl4pPr>
            <a:lvl5pPr lvl="4" algn="ctr">
              <a:lnSpc>
                <a:spcPct val="100000"/>
              </a:lnSpc>
              <a:spcBef>
                <a:spcPts val="0"/>
              </a:spcBef>
              <a:spcAft>
                <a:spcPts val="0"/>
              </a:spcAft>
              <a:buClr>
                <a:srgbClr val="FFFFFF"/>
              </a:buClr>
              <a:buSzPts val="1800"/>
              <a:buNone/>
              <a:defRPr sz="1800">
                <a:solidFill>
                  <a:srgbClr val="FFFFFF"/>
                </a:solidFill>
              </a:defRPr>
            </a:lvl5pPr>
            <a:lvl6pPr lvl="5" algn="ctr">
              <a:lnSpc>
                <a:spcPct val="100000"/>
              </a:lnSpc>
              <a:spcBef>
                <a:spcPts val="0"/>
              </a:spcBef>
              <a:spcAft>
                <a:spcPts val="0"/>
              </a:spcAft>
              <a:buClr>
                <a:srgbClr val="FFFFFF"/>
              </a:buClr>
              <a:buSzPts val="1800"/>
              <a:buNone/>
              <a:defRPr sz="1800">
                <a:solidFill>
                  <a:srgbClr val="FFFFFF"/>
                </a:solidFill>
              </a:defRPr>
            </a:lvl6pPr>
            <a:lvl7pPr lvl="6" algn="ctr">
              <a:lnSpc>
                <a:spcPct val="100000"/>
              </a:lnSpc>
              <a:spcBef>
                <a:spcPts val="0"/>
              </a:spcBef>
              <a:spcAft>
                <a:spcPts val="0"/>
              </a:spcAft>
              <a:buClr>
                <a:srgbClr val="FFFFFF"/>
              </a:buClr>
              <a:buSzPts val="1800"/>
              <a:buNone/>
              <a:defRPr sz="1800">
                <a:solidFill>
                  <a:srgbClr val="FFFFFF"/>
                </a:solidFill>
              </a:defRPr>
            </a:lvl7pPr>
            <a:lvl8pPr lvl="7" algn="ctr">
              <a:lnSpc>
                <a:spcPct val="100000"/>
              </a:lnSpc>
              <a:spcBef>
                <a:spcPts val="0"/>
              </a:spcBef>
              <a:spcAft>
                <a:spcPts val="0"/>
              </a:spcAft>
              <a:buClr>
                <a:srgbClr val="FFFFFF"/>
              </a:buClr>
              <a:buSzPts val="1800"/>
              <a:buNone/>
              <a:defRPr sz="1800">
                <a:solidFill>
                  <a:srgbClr val="FFFFFF"/>
                </a:solidFill>
              </a:defRPr>
            </a:lvl8pPr>
            <a:lvl9pPr lvl="8" algn="ctr">
              <a:lnSpc>
                <a:spcPct val="100000"/>
              </a:lnSpc>
              <a:spcBef>
                <a:spcPts val="0"/>
              </a:spcBef>
              <a:spcAft>
                <a:spcPts val="0"/>
              </a:spcAft>
              <a:buClr>
                <a:srgbClr val="FFFFFF"/>
              </a:buClr>
              <a:buSzPts val="1800"/>
              <a:buNone/>
              <a:defRPr sz="1800">
                <a:solidFill>
                  <a:srgbClr val="FFFFFF"/>
                </a:solidFill>
              </a:defRPr>
            </a:lvl9pPr>
          </a:lstStyle>
          <a:p/>
        </p:txBody>
      </p:sp>
      <p:sp>
        <p:nvSpPr>
          <p:cNvPr id="13" name="Google Shape;13;p64"/>
          <p:cNvSpPr txBox="1"/>
          <p:nvPr>
            <p:ph idx="12" type="sldNum"/>
          </p:nvPr>
        </p:nvSpPr>
        <p:spPr>
          <a:xfrm>
            <a:off x="8472458" y="4749716"/>
            <a:ext cx="548700" cy="393600"/>
          </a:xfrm>
          <a:prstGeom prst="rect">
            <a:avLst/>
          </a:prstGeom>
          <a:noFill/>
          <a:ln>
            <a:noFill/>
          </a:ln>
        </p:spPr>
        <p:txBody>
          <a:bodyPr anchorCtr="0" anchor="ctr" bIns="91425" lIns="91425" spcFirstLastPara="1" rIns="91425" wrap="square" tIns="91425">
            <a:normAutofit/>
          </a:bodyPr>
          <a:lstStyle>
            <a:lvl1pPr indent="0" lvl="0" marL="0" algn="r">
              <a:lnSpc>
                <a:spcPct val="100000"/>
              </a:lnSpc>
              <a:spcBef>
                <a:spcPts val="0"/>
              </a:spcBef>
              <a:spcAft>
                <a:spcPts val="0"/>
              </a:spcAft>
              <a:buSzPts val="1000"/>
              <a:buNone/>
              <a:defRPr/>
            </a:lvl1pPr>
            <a:lvl2pPr indent="0" lvl="1" marL="0" algn="r">
              <a:lnSpc>
                <a:spcPct val="100000"/>
              </a:lnSpc>
              <a:spcBef>
                <a:spcPts val="0"/>
              </a:spcBef>
              <a:spcAft>
                <a:spcPts val="0"/>
              </a:spcAft>
              <a:buSzPts val="1000"/>
              <a:buNone/>
              <a:defRPr/>
            </a:lvl2pPr>
            <a:lvl3pPr indent="0" lvl="2" marL="0" algn="r">
              <a:lnSpc>
                <a:spcPct val="100000"/>
              </a:lnSpc>
              <a:spcBef>
                <a:spcPts val="0"/>
              </a:spcBef>
              <a:spcAft>
                <a:spcPts val="0"/>
              </a:spcAft>
              <a:buSzPts val="1000"/>
              <a:buNone/>
              <a:defRPr/>
            </a:lvl3pPr>
            <a:lvl4pPr indent="0" lvl="3" marL="0" algn="r">
              <a:lnSpc>
                <a:spcPct val="100000"/>
              </a:lnSpc>
              <a:spcBef>
                <a:spcPts val="0"/>
              </a:spcBef>
              <a:spcAft>
                <a:spcPts val="0"/>
              </a:spcAft>
              <a:buSzPts val="1000"/>
              <a:buNone/>
              <a:defRPr/>
            </a:lvl4pPr>
            <a:lvl5pPr indent="0" lvl="4" marL="0" algn="r">
              <a:lnSpc>
                <a:spcPct val="100000"/>
              </a:lnSpc>
              <a:spcBef>
                <a:spcPts val="0"/>
              </a:spcBef>
              <a:spcAft>
                <a:spcPts val="0"/>
              </a:spcAft>
              <a:buSzPts val="1000"/>
              <a:buNone/>
              <a:defRPr/>
            </a:lvl5pPr>
            <a:lvl6pPr indent="0" lvl="5" marL="0" algn="r">
              <a:lnSpc>
                <a:spcPct val="100000"/>
              </a:lnSpc>
              <a:spcBef>
                <a:spcPts val="0"/>
              </a:spcBef>
              <a:spcAft>
                <a:spcPts val="0"/>
              </a:spcAft>
              <a:buSzPts val="1000"/>
              <a:buNone/>
              <a:defRPr/>
            </a:lvl6pPr>
            <a:lvl7pPr indent="0" lvl="6" marL="0" algn="r">
              <a:lnSpc>
                <a:spcPct val="100000"/>
              </a:lnSpc>
              <a:spcBef>
                <a:spcPts val="0"/>
              </a:spcBef>
              <a:spcAft>
                <a:spcPts val="0"/>
              </a:spcAft>
              <a:buSzPts val="1000"/>
              <a:buNone/>
              <a:defRPr/>
            </a:lvl7pPr>
            <a:lvl8pPr indent="0" lvl="7" marL="0" algn="r">
              <a:lnSpc>
                <a:spcPct val="100000"/>
              </a:lnSpc>
              <a:spcBef>
                <a:spcPts val="0"/>
              </a:spcBef>
              <a:spcAft>
                <a:spcPts val="0"/>
              </a:spcAft>
              <a:buSzPts val="1000"/>
              <a:buNone/>
              <a:defRPr/>
            </a:lvl8pPr>
            <a:lvl9pPr indent="0" lvl="8" marL="0" algn="r">
              <a:lnSpc>
                <a:spcPct val="100000"/>
              </a:lnSpc>
              <a:spcBef>
                <a:spcPts val="0"/>
              </a:spcBef>
              <a:spcAft>
                <a:spcPts val="0"/>
              </a:spcAft>
              <a:buSzPts val="100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3" name="Shape 53"/>
        <p:cNvGrpSpPr/>
        <p:nvPr/>
      </p:nvGrpSpPr>
      <p:grpSpPr>
        <a:xfrm>
          <a:off x="0" y="0"/>
          <a:ext cx="0" cy="0"/>
          <a:chOff x="0" y="0"/>
          <a:chExt cx="0" cy="0"/>
        </a:xfrm>
      </p:grpSpPr>
      <p:sp>
        <p:nvSpPr>
          <p:cNvPr id="54" name="Google Shape;54;p7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55" name="Google Shape;55;p7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6" name="Shape 56"/>
        <p:cNvGrpSpPr/>
        <p:nvPr/>
      </p:nvGrpSpPr>
      <p:grpSpPr>
        <a:xfrm>
          <a:off x="0" y="0"/>
          <a:ext cx="0" cy="0"/>
          <a:chOff x="0" y="0"/>
          <a:chExt cx="0" cy="0"/>
        </a:xfrm>
      </p:grpSpPr>
      <p:sp>
        <p:nvSpPr>
          <p:cNvPr id="57" name="Google Shape;57;p7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7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9" name="Google Shape;59;p7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0" name="Google Shape;60;p74"/>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61" name="Google Shape;61;p7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2" name="Shape 62"/>
        <p:cNvGrpSpPr/>
        <p:nvPr/>
      </p:nvGrpSpPr>
      <p:grpSpPr>
        <a:xfrm>
          <a:off x="0" y="0"/>
          <a:ext cx="0" cy="0"/>
          <a:chOff x="0" y="0"/>
          <a:chExt cx="0" cy="0"/>
        </a:xfrm>
      </p:grpSpPr>
      <p:sp>
        <p:nvSpPr>
          <p:cNvPr id="63" name="Google Shape;63;p7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64" name="Google Shape;64;p7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5" name="Shape 65"/>
        <p:cNvGrpSpPr/>
        <p:nvPr/>
      </p:nvGrpSpPr>
      <p:grpSpPr>
        <a:xfrm>
          <a:off x="0" y="0"/>
          <a:ext cx="0" cy="0"/>
          <a:chOff x="0" y="0"/>
          <a:chExt cx="0" cy="0"/>
        </a:xfrm>
      </p:grpSpPr>
      <p:sp>
        <p:nvSpPr>
          <p:cNvPr id="66" name="Google Shape;66;p7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7" name="Google Shape;67;p7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68" name="Google Shape;68;p7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7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本文 2">
  <p:cSld name="TITLE_AND_BODY_2">
    <p:spTree>
      <p:nvGrpSpPr>
        <p:cNvPr id="14" name="Shape 14"/>
        <p:cNvGrpSpPr/>
        <p:nvPr/>
      </p:nvGrpSpPr>
      <p:grpSpPr>
        <a:xfrm>
          <a:off x="0" y="0"/>
          <a:ext cx="0" cy="0"/>
          <a:chOff x="0" y="0"/>
          <a:chExt cx="0" cy="0"/>
        </a:xfrm>
      </p:grpSpPr>
      <p:sp>
        <p:nvSpPr>
          <p:cNvPr id="15" name="Google Shape;15;p65"/>
          <p:cNvSpPr/>
          <p:nvPr/>
        </p:nvSpPr>
        <p:spPr>
          <a:xfrm>
            <a:off x="-6950" y="-21900"/>
            <a:ext cx="9177000" cy="717300"/>
          </a:xfrm>
          <a:prstGeom prst="rect">
            <a:avLst/>
          </a:prstGeom>
          <a:solidFill>
            <a:srgbClr val="2C37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6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FFFFFF"/>
              </a:buClr>
              <a:buSzPts val="2200"/>
              <a:buNone/>
              <a:defRPr b="1" sz="2200">
                <a:solidFill>
                  <a:srgbClr val="FFFFFF"/>
                </a:solidFill>
              </a:defRPr>
            </a:lvl1pPr>
            <a:lvl2pPr lvl="1" algn="l">
              <a:lnSpc>
                <a:spcPct val="100000"/>
              </a:lnSpc>
              <a:spcBef>
                <a:spcPts val="0"/>
              </a:spcBef>
              <a:spcAft>
                <a:spcPts val="0"/>
              </a:spcAft>
              <a:buClr>
                <a:srgbClr val="FFFFFF"/>
              </a:buClr>
              <a:buSzPts val="2400"/>
              <a:buNone/>
              <a:defRPr b="1" sz="2400">
                <a:solidFill>
                  <a:srgbClr val="FFFFFF"/>
                </a:solidFill>
              </a:defRPr>
            </a:lvl2pPr>
            <a:lvl3pPr lvl="2" algn="l">
              <a:lnSpc>
                <a:spcPct val="100000"/>
              </a:lnSpc>
              <a:spcBef>
                <a:spcPts val="0"/>
              </a:spcBef>
              <a:spcAft>
                <a:spcPts val="0"/>
              </a:spcAft>
              <a:buClr>
                <a:srgbClr val="FFFFFF"/>
              </a:buClr>
              <a:buSzPts val="2400"/>
              <a:buNone/>
              <a:defRPr b="1" sz="2400">
                <a:solidFill>
                  <a:srgbClr val="FFFFFF"/>
                </a:solidFill>
              </a:defRPr>
            </a:lvl3pPr>
            <a:lvl4pPr lvl="3" algn="l">
              <a:lnSpc>
                <a:spcPct val="100000"/>
              </a:lnSpc>
              <a:spcBef>
                <a:spcPts val="0"/>
              </a:spcBef>
              <a:spcAft>
                <a:spcPts val="0"/>
              </a:spcAft>
              <a:buClr>
                <a:srgbClr val="FFFFFF"/>
              </a:buClr>
              <a:buSzPts val="2400"/>
              <a:buNone/>
              <a:defRPr b="1" sz="2400">
                <a:solidFill>
                  <a:srgbClr val="FFFFFF"/>
                </a:solidFill>
              </a:defRPr>
            </a:lvl4pPr>
            <a:lvl5pPr lvl="4" algn="l">
              <a:lnSpc>
                <a:spcPct val="100000"/>
              </a:lnSpc>
              <a:spcBef>
                <a:spcPts val="0"/>
              </a:spcBef>
              <a:spcAft>
                <a:spcPts val="0"/>
              </a:spcAft>
              <a:buClr>
                <a:srgbClr val="FFFFFF"/>
              </a:buClr>
              <a:buSzPts val="2400"/>
              <a:buNone/>
              <a:defRPr b="1" sz="2400">
                <a:solidFill>
                  <a:srgbClr val="FFFFFF"/>
                </a:solidFill>
              </a:defRPr>
            </a:lvl5pPr>
            <a:lvl6pPr lvl="5" algn="l">
              <a:lnSpc>
                <a:spcPct val="100000"/>
              </a:lnSpc>
              <a:spcBef>
                <a:spcPts val="0"/>
              </a:spcBef>
              <a:spcAft>
                <a:spcPts val="0"/>
              </a:spcAft>
              <a:buClr>
                <a:srgbClr val="FFFFFF"/>
              </a:buClr>
              <a:buSzPts val="2400"/>
              <a:buNone/>
              <a:defRPr b="1" sz="2400">
                <a:solidFill>
                  <a:srgbClr val="FFFFFF"/>
                </a:solidFill>
              </a:defRPr>
            </a:lvl6pPr>
            <a:lvl7pPr lvl="6" algn="l">
              <a:lnSpc>
                <a:spcPct val="100000"/>
              </a:lnSpc>
              <a:spcBef>
                <a:spcPts val="0"/>
              </a:spcBef>
              <a:spcAft>
                <a:spcPts val="0"/>
              </a:spcAft>
              <a:buClr>
                <a:srgbClr val="FFFFFF"/>
              </a:buClr>
              <a:buSzPts val="2400"/>
              <a:buNone/>
              <a:defRPr b="1" sz="2400">
                <a:solidFill>
                  <a:srgbClr val="FFFFFF"/>
                </a:solidFill>
              </a:defRPr>
            </a:lvl7pPr>
            <a:lvl8pPr lvl="7" algn="l">
              <a:lnSpc>
                <a:spcPct val="100000"/>
              </a:lnSpc>
              <a:spcBef>
                <a:spcPts val="0"/>
              </a:spcBef>
              <a:spcAft>
                <a:spcPts val="0"/>
              </a:spcAft>
              <a:buClr>
                <a:srgbClr val="FFFFFF"/>
              </a:buClr>
              <a:buSzPts val="2400"/>
              <a:buNone/>
              <a:defRPr b="1" sz="2400">
                <a:solidFill>
                  <a:srgbClr val="FFFFFF"/>
                </a:solidFill>
              </a:defRPr>
            </a:lvl8pPr>
            <a:lvl9pPr lvl="8" algn="l">
              <a:lnSpc>
                <a:spcPct val="100000"/>
              </a:lnSpc>
              <a:spcBef>
                <a:spcPts val="0"/>
              </a:spcBef>
              <a:spcAft>
                <a:spcPts val="0"/>
              </a:spcAft>
              <a:buClr>
                <a:srgbClr val="FFFFFF"/>
              </a:buClr>
              <a:buSzPts val="2400"/>
              <a:buNone/>
              <a:defRPr b="1" sz="2400">
                <a:solidFill>
                  <a:srgbClr val="FFFFFF"/>
                </a:solidFill>
              </a:defRPr>
            </a:lvl9pPr>
          </a:lstStyle>
          <a:p/>
        </p:txBody>
      </p:sp>
      <p:sp>
        <p:nvSpPr>
          <p:cNvPr id="17" name="Google Shape;17;p65"/>
          <p:cNvSpPr txBox="1"/>
          <p:nvPr>
            <p:ph idx="1" type="body"/>
          </p:nvPr>
        </p:nvSpPr>
        <p:spPr>
          <a:xfrm>
            <a:off x="311700" y="1000075"/>
            <a:ext cx="8520600" cy="3416400"/>
          </a:xfrm>
          <a:prstGeom prst="rect">
            <a:avLst/>
          </a:prstGeom>
          <a:noFill/>
          <a:ln>
            <a:noFill/>
          </a:ln>
        </p:spPr>
        <p:txBody>
          <a:bodyPr anchorCtr="0" anchor="t" bIns="91425" lIns="91425" spcFirstLastPara="1" rIns="91425" wrap="square" tIns="91425">
            <a:normAutofit/>
          </a:bodyPr>
          <a:lstStyle>
            <a:lvl1pPr indent="-355600" lvl="0" marL="457200" algn="l">
              <a:lnSpc>
                <a:spcPct val="115000"/>
              </a:lnSpc>
              <a:spcBef>
                <a:spcPts val="0"/>
              </a:spcBef>
              <a:spcAft>
                <a:spcPts val="0"/>
              </a:spcAft>
              <a:buClr>
                <a:srgbClr val="073763"/>
              </a:buClr>
              <a:buSzPts val="2000"/>
              <a:buChar char="●"/>
              <a:defRPr b="1" sz="2000">
                <a:solidFill>
                  <a:srgbClr val="073763"/>
                </a:solidFill>
              </a:defRPr>
            </a:lvl1pPr>
            <a:lvl2pPr indent="-330200" lvl="1" marL="914400" algn="l">
              <a:lnSpc>
                <a:spcPct val="115000"/>
              </a:lnSpc>
              <a:spcBef>
                <a:spcPts val="0"/>
              </a:spcBef>
              <a:spcAft>
                <a:spcPts val="0"/>
              </a:spcAft>
              <a:buClr>
                <a:srgbClr val="6D9EEB"/>
              </a:buClr>
              <a:buSzPts val="1600"/>
              <a:buChar char="○"/>
              <a:defRPr sz="1600">
                <a:solidFill>
                  <a:srgbClr val="6D9EEB"/>
                </a:solidFill>
              </a:defRPr>
            </a:lvl2pPr>
            <a:lvl3pPr indent="-317500" lvl="2" marL="1371600" algn="l">
              <a:lnSpc>
                <a:spcPct val="115000"/>
              </a:lnSpc>
              <a:spcBef>
                <a:spcPts val="0"/>
              </a:spcBef>
              <a:spcAft>
                <a:spcPts val="0"/>
              </a:spcAft>
              <a:buClr>
                <a:srgbClr val="073763"/>
              </a:buClr>
              <a:buSzPts val="1400"/>
              <a:buChar char="■"/>
              <a:defRPr>
                <a:solidFill>
                  <a:srgbClr val="073763"/>
                </a:solidFill>
              </a:defRPr>
            </a:lvl3pPr>
            <a:lvl4pPr indent="-317500" lvl="3" marL="1828800" algn="l">
              <a:lnSpc>
                <a:spcPct val="115000"/>
              </a:lnSpc>
              <a:spcBef>
                <a:spcPts val="0"/>
              </a:spcBef>
              <a:spcAft>
                <a:spcPts val="0"/>
              </a:spcAft>
              <a:buClr>
                <a:srgbClr val="073763"/>
              </a:buClr>
              <a:buSzPts val="1400"/>
              <a:buChar char="●"/>
              <a:defRPr>
                <a:solidFill>
                  <a:srgbClr val="073763"/>
                </a:solidFill>
              </a:defRPr>
            </a:lvl4pPr>
            <a:lvl5pPr indent="-317500" lvl="4" marL="2286000" algn="l">
              <a:lnSpc>
                <a:spcPct val="115000"/>
              </a:lnSpc>
              <a:spcBef>
                <a:spcPts val="0"/>
              </a:spcBef>
              <a:spcAft>
                <a:spcPts val="0"/>
              </a:spcAft>
              <a:buClr>
                <a:srgbClr val="073763"/>
              </a:buClr>
              <a:buSzPts val="1400"/>
              <a:buChar char="○"/>
              <a:defRPr>
                <a:solidFill>
                  <a:srgbClr val="073763"/>
                </a:solidFill>
              </a:defRPr>
            </a:lvl5pPr>
            <a:lvl6pPr indent="-317500" lvl="5" marL="2743200" algn="l">
              <a:lnSpc>
                <a:spcPct val="115000"/>
              </a:lnSpc>
              <a:spcBef>
                <a:spcPts val="0"/>
              </a:spcBef>
              <a:spcAft>
                <a:spcPts val="0"/>
              </a:spcAft>
              <a:buClr>
                <a:srgbClr val="073763"/>
              </a:buClr>
              <a:buSzPts val="1400"/>
              <a:buChar char="■"/>
              <a:defRPr>
                <a:solidFill>
                  <a:srgbClr val="073763"/>
                </a:solidFill>
              </a:defRPr>
            </a:lvl6pPr>
            <a:lvl7pPr indent="-317500" lvl="6" marL="3200400" algn="l">
              <a:lnSpc>
                <a:spcPct val="115000"/>
              </a:lnSpc>
              <a:spcBef>
                <a:spcPts val="0"/>
              </a:spcBef>
              <a:spcAft>
                <a:spcPts val="0"/>
              </a:spcAft>
              <a:buClr>
                <a:srgbClr val="073763"/>
              </a:buClr>
              <a:buSzPts val="1400"/>
              <a:buChar char="●"/>
              <a:defRPr>
                <a:solidFill>
                  <a:srgbClr val="073763"/>
                </a:solidFill>
              </a:defRPr>
            </a:lvl7pPr>
            <a:lvl8pPr indent="-317500" lvl="7" marL="3657600" algn="l">
              <a:lnSpc>
                <a:spcPct val="115000"/>
              </a:lnSpc>
              <a:spcBef>
                <a:spcPts val="0"/>
              </a:spcBef>
              <a:spcAft>
                <a:spcPts val="0"/>
              </a:spcAft>
              <a:buClr>
                <a:srgbClr val="073763"/>
              </a:buClr>
              <a:buSzPts val="1400"/>
              <a:buChar char="○"/>
              <a:defRPr>
                <a:solidFill>
                  <a:srgbClr val="073763"/>
                </a:solidFill>
              </a:defRPr>
            </a:lvl8pPr>
            <a:lvl9pPr indent="-317500" lvl="8" marL="4114800" algn="l">
              <a:lnSpc>
                <a:spcPct val="115000"/>
              </a:lnSpc>
              <a:spcBef>
                <a:spcPts val="0"/>
              </a:spcBef>
              <a:spcAft>
                <a:spcPts val="0"/>
              </a:spcAft>
              <a:buClr>
                <a:srgbClr val="073763"/>
              </a:buClr>
              <a:buSzPts val="1400"/>
              <a:buChar char="■"/>
              <a:defRPr>
                <a:solidFill>
                  <a:srgbClr val="073763"/>
                </a:solidFill>
              </a:defRPr>
            </a:lvl9pPr>
          </a:lstStyle>
          <a:p/>
        </p:txBody>
      </p:sp>
      <p:sp>
        <p:nvSpPr>
          <p:cNvPr id="18" name="Google Shape;18;p65"/>
          <p:cNvSpPr txBox="1"/>
          <p:nvPr/>
        </p:nvSpPr>
        <p:spPr>
          <a:xfrm>
            <a:off x="189476" y="4786223"/>
            <a:ext cx="1514100" cy="325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999999"/>
                </a:solidFill>
                <a:latin typeface="Arial"/>
                <a:ea typeface="Arial"/>
                <a:cs typeface="Arial"/>
                <a:sym typeface="Arial"/>
              </a:rPr>
              <a:t>©️ 2022 Basic inc.</a:t>
            </a:r>
            <a:endParaRPr b="0" i="0" sz="1000" u="none" cap="none" strike="noStrike">
              <a:solidFill>
                <a:srgbClr val="999999"/>
              </a:solidFill>
              <a:latin typeface="Arial"/>
              <a:ea typeface="Arial"/>
              <a:cs typeface="Arial"/>
              <a:sym typeface="Arial"/>
            </a:endParaRPr>
          </a:p>
        </p:txBody>
      </p:sp>
      <p:sp>
        <p:nvSpPr>
          <p:cNvPr id="19" name="Google Shape;19;p65"/>
          <p:cNvSpPr/>
          <p:nvPr/>
        </p:nvSpPr>
        <p:spPr>
          <a:xfrm>
            <a:off x="-7240" y="695312"/>
            <a:ext cx="9177000" cy="27600"/>
          </a:xfrm>
          <a:prstGeom prst="rect">
            <a:avLst/>
          </a:prstGeom>
          <a:solidFill>
            <a:srgbClr val="9FC5E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0" name="Google Shape;20;p65"/>
          <p:cNvPicPr preferRelativeResize="0"/>
          <p:nvPr/>
        </p:nvPicPr>
        <p:blipFill rotWithShape="1">
          <a:blip r:embed="rId2">
            <a:alphaModFix/>
          </a:blip>
          <a:srcRect b="0" l="0" r="0" t="0"/>
          <a:stretch/>
        </p:blipFill>
        <p:spPr>
          <a:xfrm>
            <a:off x="7699547" y="109127"/>
            <a:ext cx="1345050" cy="480369"/>
          </a:xfrm>
          <a:prstGeom prst="rect">
            <a:avLst/>
          </a:prstGeom>
          <a:noFill/>
          <a:ln>
            <a:noFill/>
          </a:ln>
        </p:spPr>
      </p:pic>
      <p:pic>
        <p:nvPicPr>
          <p:cNvPr id="21" name="Google Shape;21;p65"/>
          <p:cNvPicPr preferRelativeResize="0"/>
          <p:nvPr/>
        </p:nvPicPr>
        <p:blipFill rotWithShape="1">
          <a:blip r:embed="rId3">
            <a:alphaModFix/>
          </a:blip>
          <a:srcRect b="0" l="0" r="0" t="0"/>
          <a:stretch/>
        </p:blipFill>
        <p:spPr>
          <a:xfrm>
            <a:off x="7829697" y="4777225"/>
            <a:ext cx="949351" cy="325500"/>
          </a:xfrm>
          <a:prstGeom prst="rect">
            <a:avLst/>
          </a:prstGeom>
          <a:noFill/>
          <a:ln>
            <a:noFill/>
          </a:ln>
        </p:spPr>
      </p:pic>
      <p:sp>
        <p:nvSpPr>
          <p:cNvPr id="22" name="Google Shape;22;p65"/>
          <p:cNvSpPr txBox="1"/>
          <p:nvPr/>
        </p:nvSpPr>
        <p:spPr>
          <a:xfrm>
            <a:off x="6856063" y="4810350"/>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23" name="Google Shape;23;p65"/>
          <p:cNvSpPr txBox="1"/>
          <p:nvPr>
            <p:ph idx="12" type="sldNum"/>
          </p:nvPr>
        </p:nvSpPr>
        <p:spPr>
          <a:xfrm>
            <a:off x="8472458" y="4749716"/>
            <a:ext cx="548700" cy="393600"/>
          </a:xfrm>
          <a:prstGeom prst="rect">
            <a:avLst/>
          </a:prstGeom>
          <a:noFill/>
          <a:ln>
            <a:noFill/>
          </a:ln>
        </p:spPr>
        <p:txBody>
          <a:bodyPr anchorCtr="0" anchor="ctr" bIns="91425" lIns="91425" spcFirstLastPara="1" rIns="91425" wrap="square" tIns="91425">
            <a:normAutofit/>
          </a:bodyPr>
          <a:lstStyle>
            <a:lvl1pPr indent="0" lvl="0" marL="0" algn="r">
              <a:lnSpc>
                <a:spcPct val="100000"/>
              </a:lnSpc>
              <a:spcBef>
                <a:spcPts val="0"/>
              </a:spcBef>
              <a:spcAft>
                <a:spcPts val="0"/>
              </a:spcAft>
              <a:buSzPts val="1000"/>
              <a:buNone/>
              <a:defRPr/>
            </a:lvl1pPr>
            <a:lvl2pPr indent="0" lvl="1" marL="0" algn="r">
              <a:lnSpc>
                <a:spcPct val="100000"/>
              </a:lnSpc>
              <a:spcBef>
                <a:spcPts val="0"/>
              </a:spcBef>
              <a:spcAft>
                <a:spcPts val="0"/>
              </a:spcAft>
              <a:buSzPts val="1000"/>
              <a:buNone/>
              <a:defRPr/>
            </a:lvl2pPr>
            <a:lvl3pPr indent="0" lvl="2" marL="0" algn="r">
              <a:lnSpc>
                <a:spcPct val="100000"/>
              </a:lnSpc>
              <a:spcBef>
                <a:spcPts val="0"/>
              </a:spcBef>
              <a:spcAft>
                <a:spcPts val="0"/>
              </a:spcAft>
              <a:buSzPts val="1000"/>
              <a:buNone/>
              <a:defRPr/>
            </a:lvl3pPr>
            <a:lvl4pPr indent="0" lvl="3" marL="0" algn="r">
              <a:lnSpc>
                <a:spcPct val="100000"/>
              </a:lnSpc>
              <a:spcBef>
                <a:spcPts val="0"/>
              </a:spcBef>
              <a:spcAft>
                <a:spcPts val="0"/>
              </a:spcAft>
              <a:buSzPts val="1000"/>
              <a:buNone/>
              <a:defRPr/>
            </a:lvl4pPr>
            <a:lvl5pPr indent="0" lvl="4" marL="0" algn="r">
              <a:lnSpc>
                <a:spcPct val="100000"/>
              </a:lnSpc>
              <a:spcBef>
                <a:spcPts val="0"/>
              </a:spcBef>
              <a:spcAft>
                <a:spcPts val="0"/>
              </a:spcAft>
              <a:buSzPts val="1000"/>
              <a:buNone/>
              <a:defRPr/>
            </a:lvl5pPr>
            <a:lvl6pPr indent="0" lvl="5" marL="0" algn="r">
              <a:lnSpc>
                <a:spcPct val="100000"/>
              </a:lnSpc>
              <a:spcBef>
                <a:spcPts val="0"/>
              </a:spcBef>
              <a:spcAft>
                <a:spcPts val="0"/>
              </a:spcAft>
              <a:buSzPts val="1000"/>
              <a:buNone/>
              <a:defRPr/>
            </a:lvl6pPr>
            <a:lvl7pPr indent="0" lvl="6" marL="0" algn="r">
              <a:lnSpc>
                <a:spcPct val="100000"/>
              </a:lnSpc>
              <a:spcBef>
                <a:spcPts val="0"/>
              </a:spcBef>
              <a:spcAft>
                <a:spcPts val="0"/>
              </a:spcAft>
              <a:buSzPts val="1000"/>
              <a:buNone/>
              <a:defRPr/>
            </a:lvl7pPr>
            <a:lvl8pPr indent="0" lvl="7" marL="0" algn="r">
              <a:lnSpc>
                <a:spcPct val="100000"/>
              </a:lnSpc>
              <a:spcBef>
                <a:spcPts val="0"/>
              </a:spcBef>
              <a:spcAft>
                <a:spcPts val="0"/>
              </a:spcAft>
              <a:buSzPts val="1000"/>
              <a:buNone/>
              <a:defRPr/>
            </a:lvl8pPr>
            <a:lvl9pPr indent="0" lvl="8" marL="0" algn="r">
              <a:lnSpc>
                <a:spcPct val="100000"/>
              </a:lnSpc>
              <a:spcBef>
                <a:spcPts val="0"/>
              </a:spcBef>
              <a:spcAft>
                <a:spcPts val="0"/>
              </a:spcAft>
              <a:buSzPts val="100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1">
  <p:cSld name="TITLE_1">
    <p:bg>
      <p:bgPr>
        <a:solidFill>
          <a:srgbClr val="2C3753"/>
        </a:solidFill>
      </p:bgPr>
    </p:bg>
    <p:spTree>
      <p:nvGrpSpPr>
        <p:cNvPr id="24" name="Shape 24"/>
        <p:cNvGrpSpPr/>
        <p:nvPr/>
      </p:nvGrpSpPr>
      <p:grpSpPr>
        <a:xfrm>
          <a:off x="0" y="0"/>
          <a:ext cx="0" cy="0"/>
          <a:chOff x="0" y="0"/>
          <a:chExt cx="0" cy="0"/>
        </a:xfrm>
      </p:grpSpPr>
      <p:sp>
        <p:nvSpPr>
          <p:cNvPr id="25" name="Google Shape;25;p66"/>
          <p:cNvSpPr/>
          <p:nvPr/>
        </p:nvSpPr>
        <p:spPr>
          <a:xfrm flipH="1">
            <a:off x="58800" y="3812500"/>
            <a:ext cx="9085200" cy="13311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66"/>
          <p:cNvSpPr txBox="1"/>
          <p:nvPr>
            <p:ph type="ctrTitle"/>
          </p:nvPr>
        </p:nvSpPr>
        <p:spPr>
          <a:xfrm>
            <a:off x="503461" y="744575"/>
            <a:ext cx="4857300" cy="20526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Clr>
                <a:srgbClr val="FFFFFF"/>
              </a:buClr>
              <a:buSzPts val="2800"/>
              <a:buNone/>
              <a:defRPr>
                <a:solidFill>
                  <a:srgbClr val="FFFFFF"/>
                </a:solidFill>
              </a:defRPr>
            </a:lvl1pPr>
            <a:lvl2pPr lvl="1" algn="ctr">
              <a:lnSpc>
                <a:spcPct val="100000"/>
              </a:lnSpc>
              <a:spcBef>
                <a:spcPts val="0"/>
              </a:spcBef>
              <a:spcAft>
                <a:spcPts val="0"/>
              </a:spcAft>
              <a:buClr>
                <a:srgbClr val="FFFFFF"/>
              </a:buClr>
              <a:buSzPts val="2800"/>
              <a:buNone/>
              <a:defRPr>
                <a:solidFill>
                  <a:srgbClr val="FFFFFF"/>
                </a:solidFill>
              </a:defRPr>
            </a:lvl2pPr>
            <a:lvl3pPr lvl="2" algn="ctr">
              <a:lnSpc>
                <a:spcPct val="100000"/>
              </a:lnSpc>
              <a:spcBef>
                <a:spcPts val="0"/>
              </a:spcBef>
              <a:spcAft>
                <a:spcPts val="0"/>
              </a:spcAft>
              <a:buClr>
                <a:srgbClr val="FFFFFF"/>
              </a:buClr>
              <a:buSzPts val="2800"/>
              <a:buNone/>
              <a:defRPr>
                <a:solidFill>
                  <a:srgbClr val="FFFFFF"/>
                </a:solidFill>
              </a:defRPr>
            </a:lvl3pPr>
            <a:lvl4pPr lvl="3" algn="ctr">
              <a:lnSpc>
                <a:spcPct val="100000"/>
              </a:lnSpc>
              <a:spcBef>
                <a:spcPts val="0"/>
              </a:spcBef>
              <a:spcAft>
                <a:spcPts val="0"/>
              </a:spcAft>
              <a:buClr>
                <a:srgbClr val="FFFFFF"/>
              </a:buClr>
              <a:buSzPts val="2800"/>
              <a:buNone/>
              <a:defRPr>
                <a:solidFill>
                  <a:srgbClr val="FFFFFF"/>
                </a:solidFill>
              </a:defRPr>
            </a:lvl4pPr>
            <a:lvl5pPr lvl="4" algn="ctr">
              <a:lnSpc>
                <a:spcPct val="100000"/>
              </a:lnSpc>
              <a:spcBef>
                <a:spcPts val="0"/>
              </a:spcBef>
              <a:spcAft>
                <a:spcPts val="0"/>
              </a:spcAft>
              <a:buClr>
                <a:srgbClr val="FFFFFF"/>
              </a:buClr>
              <a:buSzPts val="2800"/>
              <a:buNone/>
              <a:defRPr>
                <a:solidFill>
                  <a:srgbClr val="FFFFFF"/>
                </a:solidFill>
              </a:defRPr>
            </a:lvl5pPr>
            <a:lvl6pPr lvl="5" algn="ctr">
              <a:lnSpc>
                <a:spcPct val="100000"/>
              </a:lnSpc>
              <a:spcBef>
                <a:spcPts val="0"/>
              </a:spcBef>
              <a:spcAft>
                <a:spcPts val="0"/>
              </a:spcAft>
              <a:buClr>
                <a:srgbClr val="FFFFFF"/>
              </a:buClr>
              <a:buSzPts val="2800"/>
              <a:buNone/>
              <a:defRPr>
                <a:solidFill>
                  <a:srgbClr val="FFFFFF"/>
                </a:solidFill>
              </a:defRPr>
            </a:lvl6pPr>
            <a:lvl7pPr lvl="6" algn="ctr">
              <a:lnSpc>
                <a:spcPct val="100000"/>
              </a:lnSpc>
              <a:spcBef>
                <a:spcPts val="0"/>
              </a:spcBef>
              <a:spcAft>
                <a:spcPts val="0"/>
              </a:spcAft>
              <a:buClr>
                <a:srgbClr val="FFFFFF"/>
              </a:buClr>
              <a:buSzPts val="2800"/>
              <a:buNone/>
              <a:defRPr>
                <a:solidFill>
                  <a:srgbClr val="FFFFFF"/>
                </a:solidFill>
              </a:defRPr>
            </a:lvl7pPr>
            <a:lvl8pPr lvl="7" algn="ctr">
              <a:lnSpc>
                <a:spcPct val="100000"/>
              </a:lnSpc>
              <a:spcBef>
                <a:spcPts val="0"/>
              </a:spcBef>
              <a:spcAft>
                <a:spcPts val="0"/>
              </a:spcAft>
              <a:buClr>
                <a:srgbClr val="FFFFFF"/>
              </a:buClr>
              <a:buSzPts val="2800"/>
              <a:buNone/>
              <a:defRPr>
                <a:solidFill>
                  <a:srgbClr val="FFFFFF"/>
                </a:solidFill>
              </a:defRPr>
            </a:lvl8pPr>
            <a:lvl9pPr lvl="8" algn="ctr">
              <a:lnSpc>
                <a:spcPct val="100000"/>
              </a:lnSpc>
              <a:spcBef>
                <a:spcPts val="0"/>
              </a:spcBef>
              <a:spcAft>
                <a:spcPts val="0"/>
              </a:spcAft>
              <a:buClr>
                <a:srgbClr val="FFFFFF"/>
              </a:buClr>
              <a:buSzPts val="2800"/>
              <a:buNone/>
              <a:defRPr>
                <a:solidFill>
                  <a:srgbClr val="FFFFFF"/>
                </a:solidFill>
              </a:defRPr>
            </a:lvl9pPr>
          </a:lstStyle>
          <a:p/>
        </p:txBody>
      </p:sp>
      <p:sp>
        <p:nvSpPr>
          <p:cNvPr id="27" name="Google Shape;27;p66"/>
          <p:cNvSpPr txBox="1"/>
          <p:nvPr>
            <p:ph idx="1" type="subTitle"/>
          </p:nvPr>
        </p:nvSpPr>
        <p:spPr>
          <a:xfrm>
            <a:off x="503453" y="2834125"/>
            <a:ext cx="4416300" cy="792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FFFFFF"/>
              </a:buClr>
              <a:buSzPts val="1600"/>
              <a:buNone/>
              <a:defRPr sz="1600">
                <a:solidFill>
                  <a:srgbClr val="FFFFFF"/>
                </a:solidFill>
              </a:defRPr>
            </a:lvl1pPr>
            <a:lvl2pPr lvl="1" algn="ctr">
              <a:lnSpc>
                <a:spcPct val="100000"/>
              </a:lnSpc>
              <a:spcBef>
                <a:spcPts val="0"/>
              </a:spcBef>
              <a:spcAft>
                <a:spcPts val="0"/>
              </a:spcAft>
              <a:buClr>
                <a:srgbClr val="FFFFFF"/>
              </a:buClr>
              <a:buSzPts val="1800"/>
              <a:buNone/>
              <a:defRPr sz="1800">
                <a:solidFill>
                  <a:srgbClr val="FFFFFF"/>
                </a:solidFill>
              </a:defRPr>
            </a:lvl2pPr>
            <a:lvl3pPr lvl="2" algn="ctr">
              <a:lnSpc>
                <a:spcPct val="100000"/>
              </a:lnSpc>
              <a:spcBef>
                <a:spcPts val="0"/>
              </a:spcBef>
              <a:spcAft>
                <a:spcPts val="0"/>
              </a:spcAft>
              <a:buClr>
                <a:srgbClr val="FFFFFF"/>
              </a:buClr>
              <a:buSzPts val="1800"/>
              <a:buNone/>
              <a:defRPr sz="1800">
                <a:solidFill>
                  <a:srgbClr val="FFFFFF"/>
                </a:solidFill>
              </a:defRPr>
            </a:lvl3pPr>
            <a:lvl4pPr lvl="3" algn="ctr">
              <a:lnSpc>
                <a:spcPct val="100000"/>
              </a:lnSpc>
              <a:spcBef>
                <a:spcPts val="0"/>
              </a:spcBef>
              <a:spcAft>
                <a:spcPts val="0"/>
              </a:spcAft>
              <a:buClr>
                <a:srgbClr val="FFFFFF"/>
              </a:buClr>
              <a:buSzPts val="1800"/>
              <a:buNone/>
              <a:defRPr sz="1800">
                <a:solidFill>
                  <a:srgbClr val="FFFFFF"/>
                </a:solidFill>
              </a:defRPr>
            </a:lvl4pPr>
            <a:lvl5pPr lvl="4" algn="ctr">
              <a:lnSpc>
                <a:spcPct val="100000"/>
              </a:lnSpc>
              <a:spcBef>
                <a:spcPts val="0"/>
              </a:spcBef>
              <a:spcAft>
                <a:spcPts val="0"/>
              </a:spcAft>
              <a:buClr>
                <a:srgbClr val="FFFFFF"/>
              </a:buClr>
              <a:buSzPts val="1800"/>
              <a:buNone/>
              <a:defRPr sz="1800">
                <a:solidFill>
                  <a:srgbClr val="FFFFFF"/>
                </a:solidFill>
              </a:defRPr>
            </a:lvl5pPr>
            <a:lvl6pPr lvl="5" algn="ctr">
              <a:lnSpc>
                <a:spcPct val="100000"/>
              </a:lnSpc>
              <a:spcBef>
                <a:spcPts val="0"/>
              </a:spcBef>
              <a:spcAft>
                <a:spcPts val="0"/>
              </a:spcAft>
              <a:buClr>
                <a:srgbClr val="FFFFFF"/>
              </a:buClr>
              <a:buSzPts val="1800"/>
              <a:buNone/>
              <a:defRPr sz="1800">
                <a:solidFill>
                  <a:srgbClr val="FFFFFF"/>
                </a:solidFill>
              </a:defRPr>
            </a:lvl6pPr>
            <a:lvl7pPr lvl="6" algn="ctr">
              <a:lnSpc>
                <a:spcPct val="100000"/>
              </a:lnSpc>
              <a:spcBef>
                <a:spcPts val="0"/>
              </a:spcBef>
              <a:spcAft>
                <a:spcPts val="0"/>
              </a:spcAft>
              <a:buClr>
                <a:srgbClr val="FFFFFF"/>
              </a:buClr>
              <a:buSzPts val="1800"/>
              <a:buNone/>
              <a:defRPr sz="1800">
                <a:solidFill>
                  <a:srgbClr val="FFFFFF"/>
                </a:solidFill>
              </a:defRPr>
            </a:lvl7pPr>
            <a:lvl8pPr lvl="7" algn="ctr">
              <a:lnSpc>
                <a:spcPct val="100000"/>
              </a:lnSpc>
              <a:spcBef>
                <a:spcPts val="0"/>
              </a:spcBef>
              <a:spcAft>
                <a:spcPts val="0"/>
              </a:spcAft>
              <a:buClr>
                <a:srgbClr val="FFFFFF"/>
              </a:buClr>
              <a:buSzPts val="1800"/>
              <a:buNone/>
              <a:defRPr sz="1800">
                <a:solidFill>
                  <a:srgbClr val="FFFFFF"/>
                </a:solidFill>
              </a:defRPr>
            </a:lvl8pPr>
            <a:lvl9pPr lvl="8" algn="ctr">
              <a:lnSpc>
                <a:spcPct val="100000"/>
              </a:lnSpc>
              <a:spcBef>
                <a:spcPts val="0"/>
              </a:spcBef>
              <a:spcAft>
                <a:spcPts val="0"/>
              </a:spcAft>
              <a:buClr>
                <a:srgbClr val="FFFFFF"/>
              </a:buClr>
              <a:buSzPts val="1800"/>
              <a:buNone/>
              <a:defRPr sz="1800">
                <a:solidFill>
                  <a:srgbClr val="FFFFFF"/>
                </a:solidFill>
              </a:defRPr>
            </a:lvl9pPr>
          </a:lstStyle>
          <a:p/>
        </p:txBody>
      </p:sp>
      <p:sp>
        <p:nvSpPr>
          <p:cNvPr id="28" name="Google Shape;28;p66"/>
          <p:cNvSpPr txBox="1"/>
          <p:nvPr/>
        </p:nvSpPr>
        <p:spPr>
          <a:xfrm>
            <a:off x="7287032" y="4783218"/>
            <a:ext cx="15141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000"/>
              <a:buFont typeface="Arial"/>
              <a:buNone/>
            </a:pPr>
            <a:r>
              <a:rPr b="0" i="0" lang="ja" sz="1000" u="none" cap="none" strike="noStrike">
                <a:solidFill>
                  <a:srgbClr val="B7B7B7"/>
                </a:solidFill>
                <a:latin typeface="Arial"/>
                <a:ea typeface="Arial"/>
                <a:cs typeface="Arial"/>
                <a:sym typeface="Arial"/>
              </a:rPr>
              <a:t>©️ 2022 Basic inc.</a:t>
            </a:r>
            <a:endParaRPr b="0" i="0" sz="1000" u="none" cap="none" strike="noStrike">
              <a:solidFill>
                <a:srgbClr val="B7B7B7"/>
              </a:solidFill>
              <a:latin typeface="Arial"/>
              <a:ea typeface="Arial"/>
              <a:cs typeface="Arial"/>
              <a:sym typeface="Arial"/>
            </a:endParaRPr>
          </a:p>
        </p:txBody>
      </p:sp>
      <p:sp>
        <p:nvSpPr>
          <p:cNvPr id="29" name="Google Shape;29;p66"/>
          <p:cNvSpPr txBox="1"/>
          <p:nvPr>
            <p:ph idx="12" type="sldNum"/>
          </p:nvPr>
        </p:nvSpPr>
        <p:spPr>
          <a:xfrm>
            <a:off x="8472458" y="4749716"/>
            <a:ext cx="548700" cy="393600"/>
          </a:xfrm>
          <a:prstGeom prst="rect">
            <a:avLst/>
          </a:prstGeom>
          <a:noFill/>
          <a:ln>
            <a:noFill/>
          </a:ln>
        </p:spPr>
        <p:txBody>
          <a:bodyPr anchorCtr="0" anchor="ctr" bIns="91425" lIns="91425" spcFirstLastPara="1" rIns="91425" wrap="square" tIns="91425">
            <a:normAutofit/>
          </a:bodyPr>
          <a:lstStyle>
            <a:lvl1pPr indent="0" lvl="0" marL="0" algn="r">
              <a:lnSpc>
                <a:spcPct val="100000"/>
              </a:lnSpc>
              <a:spcBef>
                <a:spcPts val="0"/>
              </a:spcBef>
              <a:spcAft>
                <a:spcPts val="0"/>
              </a:spcAft>
              <a:buSzPts val="1000"/>
              <a:buNone/>
              <a:defRPr/>
            </a:lvl1pPr>
            <a:lvl2pPr indent="0" lvl="1" marL="0" algn="r">
              <a:lnSpc>
                <a:spcPct val="100000"/>
              </a:lnSpc>
              <a:spcBef>
                <a:spcPts val="0"/>
              </a:spcBef>
              <a:spcAft>
                <a:spcPts val="0"/>
              </a:spcAft>
              <a:buSzPts val="1000"/>
              <a:buNone/>
              <a:defRPr/>
            </a:lvl2pPr>
            <a:lvl3pPr indent="0" lvl="2" marL="0" algn="r">
              <a:lnSpc>
                <a:spcPct val="100000"/>
              </a:lnSpc>
              <a:spcBef>
                <a:spcPts val="0"/>
              </a:spcBef>
              <a:spcAft>
                <a:spcPts val="0"/>
              </a:spcAft>
              <a:buSzPts val="1000"/>
              <a:buNone/>
              <a:defRPr/>
            </a:lvl3pPr>
            <a:lvl4pPr indent="0" lvl="3" marL="0" algn="r">
              <a:lnSpc>
                <a:spcPct val="100000"/>
              </a:lnSpc>
              <a:spcBef>
                <a:spcPts val="0"/>
              </a:spcBef>
              <a:spcAft>
                <a:spcPts val="0"/>
              </a:spcAft>
              <a:buSzPts val="1000"/>
              <a:buNone/>
              <a:defRPr/>
            </a:lvl4pPr>
            <a:lvl5pPr indent="0" lvl="4" marL="0" algn="r">
              <a:lnSpc>
                <a:spcPct val="100000"/>
              </a:lnSpc>
              <a:spcBef>
                <a:spcPts val="0"/>
              </a:spcBef>
              <a:spcAft>
                <a:spcPts val="0"/>
              </a:spcAft>
              <a:buSzPts val="1000"/>
              <a:buNone/>
              <a:defRPr/>
            </a:lvl5pPr>
            <a:lvl6pPr indent="0" lvl="5" marL="0" algn="r">
              <a:lnSpc>
                <a:spcPct val="100000"/>
              </a:lnSpc>
              <a:spcBef>
                <a:spcPts val="0"/>
              </a:spcBef>
              <a:spcAft>
                <a:spcPts val="0"/>
              </a:spcAft>
              <a:buSzPts val="1000"/>
              <a:buNone/>
              <a:defRPr/>
            </a:lvl6pPr>
            <a:lvl7pPr indent="0" lvl="6" marL="0" algn="r">
              <a:lnSpc>
                <a:spcPct val="100000"/>
              </a:lnSpc>
              <a:spcBef>
                <a:spcPts val="0"/>
              </a:spcBef>
              <a:spcAft>
                <a:spcPts val="0"/>
              </a:spcAft>
              <a:buSzPts val="1000"/>
              <a:buNone/>
              <a:defRPr/>
            </a:lvl7pPr>
            <a:lvl8pPr indent="0" lvl="7" marL="0" algn="r">
              <a:lnSpc>
                <a:spcPct val="100000"/>
              </a:lnSpc>
              <a:spcBef>
                <a:spcPts val="0"/>
              </a:spcBef>
              <a:spcAft>
                <a:spcPts val="0"/>
              </a:spcAft>
              <a:buSzPts val="1000"/>
              <a:buNone/>
              <a:defRPr/>
            </a:lvl8pPr>
            <a:lvl9pPr indent="0" lvl="8" marL="0" algn="r">
              <a:lnSpc>
                <a:spcPct val="100000"/>
              </a:lnSpc>
              <a:spcBef>
                <a:spcPts val="0"/>
              </a:spcBef>
              <a:spcAft>
                <a:spcPts val="0"/>
              </a:spcAft>
              <a:buSzPts val="100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0" name="Shape 30"/>
        <p:cNvGrpSpPr/>
        <p:nvPr/>
      </p:nvGrpSpPr>
      <p:grpSpPr>
        <a:xfrm>
          <a:off x="0" y="0"/>
          <a:ext cx="0" cy="0"/>
          <a:chOff x="0" y="0"/>
          <a:chExt cx="0" cy="0"/>
        </a:xfrm>
      </p:grpSpPr>
      <p:sp>
        <p:nvSpPr>
          <p:cNvPr id="31" name="Google Shape;31;p6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32" name="Google Shape;32;p6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3" name="Google Shape;33;p6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6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36" name="Google Shape;36;p6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7" name="Shape 37"/>
        <p:cNvGrpSpPr/>
        <p:nvPr/>
      </p:nvGrpSpPr>
      <p:grpSpPr>
        <a:xfrm>
          <a:off x="0" y="0"/>
          <a:ext cx="0" cy="0"/>
          <a:chOff x="0" y="0"/>
          <a:chExt cx="0" cy="0"/>
        </a:xfrm>
      </p:grpSpPr>
      <p:sp>
        <p:nvSpPr>
          <p:cNvPr id="38" name="Google Shape;38;p6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9" name="Google Shape;39;p6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6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1" name="Shape 41"/>
        <p:cNvGrpSpPr/>
        <p:nvPr/>
      </p:nvGrpSpPr>
      <p:grpSpPr>
        <a:xfrm>
          <a:off x="0" y="0"/>
          <a:ext cx="0" cy="0"/>
          <a:chOff x="0" y="0"/>
          <a:chExt cx="0" cy="0"/>
        </a:xfrm>
      </p:grpSpPr>
      <p:sp>
        <p:nvSpPr>
          <p:cNvPr id="42" name="Google Shape;42;p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3" name="Google Shape;43;p7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4" name="Google Shape;44;p7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5" name="Google Shape;45;p7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6" name="Shape 46"/>
        <p:cNvGrpSpPr/>
        <p:nvPr/>
      </p:nvGrpSpPr>
      <p:grpSpPr>
        <a:xfrm>
          <a:off x="0" y="0"/>
          <a:ext cx="0" cy="0"/>
          <a:chOff x="0" y="0"/>
          <a:chExt cx="0" cy="0"/>
        </a:xfrm>
      </p:grpSpPr>
      <p:sp>
        <p:nvSpPr>
          <p:cNvPr id="47" name="Google Shape;47;p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8" name="Google Shape;48;p7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9" name="Shape 49"/>
        <p:cNvGrpSpPr/>
        <p:nvPr/>
      </p:nvGrpSpPr>
      <p:grpSpPr>
        <a:xfrm>
          <a:off x="0" y="0"/>
          <a:ext cx="0" cy="0"/>
          <a:chOff x="0" y="0"/>
          <a:chExt cx="0" cy="0"/>
        </a:xfrm>
      </p:grpSpPr>
      <p:sp>
        <p:nvSpPr>
          <p:cNvPr id="50" name="Google Shape;50;p7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51" name="Google Shape;51;p7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52" name="Google Shape;52;p7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6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2.png"/><Relationship Id="rId7"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20" Type="http://schemas.openxmlformats.org/officeDocument/2006/relationships/hyperlink" Target="https://ferret-one.com/blog/aidma" TargetMode="External"/><Relationship Id="rId22" Type="http://schemas.openxmlformats.org/officeDocument/2006/relationships/slide" Target="/ppt/slides/slide48.xml"/><Relationship Id="rId21" Type="http://schemas.openxmlformats.org/officeDocument/2006/relationships/hyperlink" Target="https://ferret-one.com/blog/aisas" TargetMode="External"/><Relationship Id="rId24" Type="http://schemas.openxmlformats.org/officeDocument/2006/relationships/slide" Target="/ppt/slides/slide53.xml"/><Relationship Id="rId23" Type="http://schemas.openxmlformats.org/officeDocument/2006/relationships/hyperlink" Target="https://ferret-one.com/blog/btobwords115"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slide" Target="/ppt/slides/slide3.xml"/><Relationship Id="rId9" Type="http://schemas.openxmlformats.org/officeDocument/2006/relationships/hyperlink" Target="https://ferret-one.com/blog/4c" TargetMode="External"/><Relationship Id="rId26" Type="http://schemas.openxmlformats.org/officeDocument/2006/relationships/slide" Target="/ppt/slides/slide58.xml"/><Relationship Id="rId25" Type="http://schemas.openxmlformats.org/officeDocument/2006/relationships/hyperlink" Target="https://ferret-one.com/blog/about-ecrs" TargetMode="External"/><Relationship Id="rId27" Type="http://schemas.openxmlformats.org/officeDocument/2006/relationships/hyperlink" Target="https://ferret-plus.com/8737" TargetMode="External"/><Relationship Id="rId5" Type="http://schemas.openxmlformats.org/officeDocument/2006/relationships/hyperlink" Target="https://ferret-one.com/blog/3c" TargetMode="External"/><Relationship Id="rId6" Type="http://schemas.openxmlformats.org/officeDocument/2006/relationships/slide" Target="/ppt/slides/slide8.xml"/><Relationship Id="rId7" Type="http://schemas.openxmlformats.org/officeDocument/2006/relationships/slide" Target="/ppt/slides/slide13.xml"/><Relationship Id="rId8" Type="http://schemas.openxmlformats.org/officeDocument/2006/relationships/hyperlink" Target="https://ferret-one.com/blog/4p" TargetMode="External"/><Relationship Id="rId11" Type="http://schemas.openxmlformats.org/officeDocument/2006/relationships/hyperlink" Target="https://ferret-one.com/blog/swot" TargetMode="External"/><Relationship Id="rId10" Type="http://schemas.openxmlformats.org/officeDocument/2006/relationships/slide" Target="/ppt/slides/slide18.xml"/><Relationship Id="rId13" Type="http://schemas.openxmlformats.org/officeDocument/2006/relationships/hyperlink" Target="https://ferret-one.com/blog/btobwords111" TargetMode="External"/><Relationship Id="rId12" Type="http://schemas.openxmlformats.org/officeDocument/2006/relationships/slide" Target="/ppt/slides/slide23.xml"/><Relationship Id="rId15" Type="http://schemas.openxmlformats.org/officeDocument/2006/relationships/hyperlink" Target="https://ferret-one.com/blog/btobwords094" TargetMode="External"/><Relationship Id="rId14" Type="http://schemas.openxmlformats.org/officeDocument/2006/relationships/slide" Target="/ppt/slides/slide28.xml"/><Relationship Id="rId17" Type="http://schemas.openxmlformats.org/officeDocument/2006/relationships/hyperlink" Target="https://ferret-one.com/blog/5forces" TargetMode="External"/><Relationship Id="rId16" Type="http://schemas.openxmlformats.org/officeDocument/2006/relationships/slide" Target="/ppt/slides/slide33.xml"/><Relationship Id="rId19" Type="http://schemas.openxmlformats.org/officeDocument/2006/relationships/slide" Target="/ppt/slides/slide43.xml"/><Relationship Id="rId18" Type="http://schemas.openxmlformats.org/officeDocument/2006/relationships/slide" Target="/ppt/slides/slide3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8.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8.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 Id="rId3" Type="http://schemas.openxmlformats.org/officeDocument/2006/relationships/image" Target="../media/image8.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image" Target="../media/image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 Id="rId3" Type="http://schemas.openxmlformats.org/officeDocument/2006/relationships/image" Target="../media/image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image" Target="../media/image1.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 Id="rId3" Type="http://schemas.openxmlformats.org/officeDocument/2006/relationships/image" Target="../media/image8.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 Id="rId3"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 Id="rId3" Type="http://schemas.openxmlformats.org/officeDocument/2006/relationships/image" Target="../media/image1.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
          <p:cNvSpPr txBox="1"/>
          <p:nvPr>
            <p:ph type="ctrTitle"/>
          </p:nvPr>
        </p:nvSpPr>
        <p:spPr>
          <a:xfrm>
            <a:off x="449357" y="1793128"/>
            <a:ext cx="4857300" cy="10719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SzPts val="2800"/>
              <a:buNone/>
            </a:pPr>
            <a:r>
              <a:rPr b="1" lang="ja" sz="2500">
                <a:latin typeface="Arial"/>
                <a:ea typeface="Arial"/>
                <a:cs typeface="Arial"/>
                <a:sym typeface="Arial"/>
              </a:rPr>
              <a:t>マーケティングフレームワーク</a:t>
            </a:r>
            <a:br>
              <a:rPr b="1" lang="ja" sz="2500">
                <a:latin typeface="Arial"/>
                <a:ea typeface="Arial"/>
                <a:cs typeface="Arial"/>
                <a:sym typeface="Arial"/>
              </a:rPr>
            </a:br>
            <a:r>
              <a:rPr b="1" lang="ja" sz="2500">
                <a:latin typeface="Arial"/>
                <a:ea typeface="Arial"/>
                <a:cs typeface="Arial"/>
                <a:sym typeface="Arial"/>
              </a:rPr>
              <a:t>テンプレート集</a:t>
            </a:r>
            <a:endParaRPr b="1" sz="2500">
              <a:latin typeface="Arial"/>
              <a:ea typeface="Arial"/>
              <a:cs typeface="Arial"/>
              <a:sym typeface="Arial"/>
            </a:endParaRPr>
          </a:p>
        </p:txBody>
      </p:sp>
      <p:sp>
        <p:nvSpPr>
          <p:cNvPr id="76" name="Google Shape;76;p1"/>
          <p:cNvSpPr txBox="1"/>
          <p:nvPr/>
        </p:nvSpPr>
        <p:spPr>
          <a:xfrm>
            <a:off x="972598" y="1272375"/>
            <a:ext cx="2066756" cy="61990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990"/>
              <a:buFont typeface="Arial"/>
              <a:buNone/>
            </a:pPr>
            <a:r>
              <a:rPr b="0" i="0" lang="ja" sz="2400" u="none" cap="none" strike="noStrike">
                <a:solidFill>
                  <a:srgbClr val="FFFFFF"/>
                </a:solidFill>
                <a:latin typeface="Arial"/>
                <a:ea typeface="Arial"/>
                <a:cs typeface="Arial"/>
                <a:sym typeface="Arial"/>
              </a:rPr>
              <a:t>記入例付き</a:t>
            </a:r>
            <a:endParaRPr b="0" i="0" sz="2400" u="none" cap="none" strike="noStrike">
              <a:solidFill>
                <a:srgbClr val="FFFFFF"/>
              </a:solidFill>
              <a:latin typeface="Arial"/>
              <a:ea typeface="Arial"/>
              <a:cs typeface="Arial"/>
              <a:sym typeface="Arial"/>
            </a:endParaRPr>
          </a:p>
        </p:txBody>
      </p:sp>
      <p:pic>
        <p:nvPicPr>
          <p:cNvPr id="77" name="Google Shape;77;p1"/>
          <p:cNvPicPr preferRelativeResize="0"/>
          <p:nvPr/>
        </p:nvPicPr>
        <p:blipFill rotWithShape="1">
          <a:blip r:embed="rId3">
            <a:alphaModFix/>
          </a:blip>
          <a:srcRect b="0" l="0" r="0" t="0"/>
          <a:stretch/>
        </p:blipFill>
        <p:spPr>
          <a:xfrm>
            <a:off x="5345107" y="952078"/>
            <a:ext cx="3299124" cy="1855757"/>
          </a:xfrm>
          <a:prstGeom prst="rect">
            <a:avLst/>
          </a:prstGeom>
          <a:noFill/>
          <a:ln>
            <a:noFill/>
          </a:ln>
          <a:effectLst>
            <a:outerShdw blurRad="200025" rotWithShape="0" algn="bl" dist="57150">
              <a:srgbClr val="000000">
                <a:alpha val="26666"/>
              </a:srgbClr>
            </a:outerShdw>
          </a:effectLst>
        </p:spPr>
      </p:pic>
      <p:pic>
        <p:nvPicPr>
          <p:cNvPr id="78" name="Google Shape;78;p1"/>
          <p:cNvPicPr preferRelativeResize="0"/>
          <p:nvPr/>
        </p:nvPicPr>
        <p:blipFill rotWithShape="1">
          <a:blip r:embed="rId4">
            <a:alphaModFix/>
          </a:blip>
          <a:srcRect b="0" l="0" r="0" t="0"/>
          <a:stretch/>
        </p:blipFill>
        <p:spPr>
          <a:xfrm>
            <a:off x="5175660" y="1456595"/>
            <a:ext cx="3301809" cy="1857267"/>
          </a:xfrm>
          <a:prstGeom prst="rect">
            <a:avLst/>
          </a:prstGeom>
          <a:noFill/>
          <a:ln>
            <a:noFill/>
          </a:ln>
          <a:effectLst>
            <a:outerShdw blurRad="200025" rotWithShape="0" algn="bl" dist="57150">
              <a:srgbClr val="000000">
                <a:alpha val="26666"/>
              </a:srgbClr>
            </a:outerShdw>
          </a:effectLst>
        </p:spPr>
      </p:pic>
      <p:pic>
        <p:nvPicPr>
          <p:cNvPr id="79" name="Google Shape;79;p1"/>
          <p:cNvPicPr preferRelativeResize="0"/>
          <p:nvPr/>
        </p:nvPicPr>
        <p:blipFill rotWithShape="1">
          <a:blip r:embed="rId5">
            <a:alphaModFix/>
          </a:blip>
          <a:srcRect b="9204" l="19288" r="17880" t="8306"/>
          <a:stretch/>
        </p:blipFill>
        <p:spPr>
          <a:xfrm>
            <a:off x="5708341" y="2151830"/>
            <a:ext cx="3093632" cy="2599797"/>
          </a:xfrm>
          <a:prstGeom prst="rect">
            <a:avLst/>
          </a:prstGeom>
          <a:noFill/>
          <a:ln>
            <a:noFill/>
          </a:ln>
        </p:spPr>
      </p:pic>
      <p:pic>
        <p:nvPicPr>
          <p:cNvPr id="80" name="Google Shape;80;p1"/>
          <p:cNvPicPr preferRelativeResize="0"/>
          <p:nvPr/>
        </p:nvPicPr>
        <p:blipFill rotWithShape="1">
          <a:blip r:embed="rId6">
            <a:alphaModFix/>
          </a:blip>
          <a:srcRect b="0" l="0" r="0" t="0"/>
          <a:stretch/>
        </p:blipFill>
        <p:spPr>
          <a:xfrm flipH="1">
            <a:off x="731566" y="1344192"/>
            <a:ext cx="196419" cy="378466"/>
          </a:xfrm>
          <a:prstGeom prst="rect">
            <a:avLst/>
          </a:prstGeom>
          <a:noFill/>
          <a:ln>
            <a:noFill/>
          </a:ln>
        </p:spPr>
      </p:pic>
      <p:pic>
        <p:nvPicPr>
          <p:cNvPr id="81" name="Google Shape;81;p1"/>
          <p:cNvPicPr preferRelativeResize="0"/>
          <p:nvPr/>
        </p:nvPicPr>
        <p:blipFill rotWithShape="1">
          <a:blip r:embed="rId6">
            <a:alphaModFix/>
          </a:blip>
          <a:srcRect b="0" l="0" r="0" t="0"/>
          <a:stretch/>
        </p:blipFill>
        <p:spPr>
          <a:xfrm>
            <a:off x="2693975" y="1344192"/>
            <a:ext cx="195508" cy="376710"/>
          </a:xfrm>
          <a:prstGeom prst="rect">
            <a:avLst/>
          </a:prstGeom>
          <a:noFill/>
          <a:ln>
            <a:noFill/>
          </a:ln>
        </p:spPr>
      </p:pic>
      <p:pic>
        <p:nvPicPr>
          <p:cNvPr descr="テキスト が含まれている画像&#10;&#10;自動的に生成された説明" id="82" name="Google Shape;82;p1"/>
          <p:cNvPicPr preferRelativeResize="0"/>
          <p:nvPr/>
        </p:nvPicPr>
        <p:blipFill rotWithShape="1">
          <a:blip r:embed="rId7">
            <a:alphaModFix/>
          </a:blip>
          <a:srcRect b="0" l="0" r="0" t="0"/>
          <a:stretch/>
        </p:blipFill>
        <p:spPr>
          <a:xfrm>
            <a:off x="388492" y="4374192"/>
            <a:ext cx="1567359" cy="55977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0"/>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4P分析　</a:t>
            </a:r>
            <a:r>
              <a:rPr lang="ja">
                <a:solidFill>
                  <a:schemeClr val="lt1"/>
                </a:solidFill>
              </a:rPr>
              <a:t>記入例</a:t>
            </a:r>
            <a:r>
              <a:rPr lang="ja"/>
              <a:t>１：オフィス機器製造メーカー</a:t>
            </a:r>
            <a:endParaRPr/>
          </a:p>
        </p:txBody>
      </p:sp>
      <p:pic>
        <p:nvPicPr>
          <p:cNvPr id="157" name="Google Shape;157;p10"/>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58" name="Google Shape;158;p10"/>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59" name="Google Shape;159;p10"/>
          <p:cNvGraphicFramePr/>
          <p:nvPr/>
        </p:nvGraphicFramePr>
        <p:xfrm>
          <a:off x="364200" y="830067"/>
          <a:ext cx="3000000" cy="3000000"/>
        </p:xfrm>
        <a:graphic>
          <a:graphicData uri="http://schemas.openxmlformats.org/drawingml/2006/table">
            <a:tbl>
              <a:tblPr>
                <a:noFill/>
                <a:tableStyleId>{398AEA78-58A1-404C-8DBA-EE43C0970FCC}</a:tableStyleId>
              </a:tblPr>
              <a:tblGrid>
                <a:gridCol w="1929875"/>
                <a:gridCol w="6485725"/>
              </a:tblGrid>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日頃実務でコピー機やプリンターを多用する、大手企業。</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どんな価値を提供するか？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社員全員が機械を楽々使いこなせることで、時短・ノンストレスを実現。</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14613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Product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（製品・サービス）</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音声補助付きリース複合機</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・機械が苦手な社員のために手順を音声で案内してくれる。</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・案内は画面に沿ってボタンを押すだけ、用途により異なる案内をしてくれる。</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・紙詰まりやインク補充が必要な場合は、詰まった箇所やトナーの入れ口が点滅しお知らせ。</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・音声補助はボタンひとつでサイレントモードに切替可能。</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・コピー、FAX、プリンタ、スキャナ機能搭載、カラー印刷可。</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・故障時も画面のボタン操作で問い合わせできるから楽々。</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Price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（価格）</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月額25,000円　保守契約込み</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（販売場所・経路）</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①オフィス機器展示会への出展</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②YouTubeなどのマス向けメディア</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Promotion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（販促方法）</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①展示会で問い合わせがあった企業へ、アウトバウンド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②YouTube動画広告によるPR活動、著名なインフルエンサーを起用した認知拡大のための施策</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1"/>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4P分析　</a:t>
            </a:r>
            <a:r>
              <a:rPr lang="ja">
                <a:solidFill>
                  <a:schemeClr val="lt1"/>
                </a:solidFill>
              </a:rPr>
              <a:t>記入例</a:t>
            </a:r>
            <a:r>
              <a:rPr lang="ja"/>
              <a:t>２：健康食品素材メーカー</a:t>
            </a:r>
            <a:endParaRPr/>
          </a:p>
        </p:txBody>
      </p:sp>
      <p:pic>
        <p:nvPicPr>
          <p:cNvPr id="165" name="Google Shape;165;p11"/>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66" name="Google Shape;166;p11"/>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67" name="Google Shape;167;p11"/>
          <p:cNvGraphicFramePr/>
          <p:nvPr/>
        </p:nvGraphicFramePr>
        <p:xfrm>
          <a:off x="364200" y="830067"/>
          <a:ext cx="3000000" cy="3000000"/>
        </p:xfrm>
        <a:graphic>
          <a:graphicData uri="http://schemas.openxmlformats.org/drawingml/2006/table">
            <a:tbl>
              <a:tblPr>
                <a:noFill/>
                <a:tableStyleId>{398AEA78-58A1-404C-8DBA-EE43C0970FCC}</a:tableStyleId>
              </a:tblPr>
              <a:tblGrid>
                <a:gridCol w="1929875"/>
                <a:gridCol w="6485725"/>
              </a:tblGrid>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健康食品を開発・販売している通販会社やOEM企業。</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どんな価値を提供するか？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消費者が使い続けたくなる、訴求力の高い商品開発に貢献する。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14613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Product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（製品・サービス）</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少量の摂取で確かな体感性・実感力が期待できる自然素材シリーズ</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・1回の摂取目安が少なくて済むので、コスパ◎。飲む量も減るので消費者にもメリットあり。</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・体感性を重視した素材のみ提供。消費者がリピートしたくなる商品開発に貢献。</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・もっと実感力を、とのことであれば増量配合も可能。</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・産地情報や独自の加工技術など、広告等で使用できる情報も併せて提供可能。</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・素材の組み合わせの知見あり。企画開発からコンサル的にサポートすることも可能。</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・定期的な会員制メルマガで新素材の情報をいち早く提供。</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Price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（価格）</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推奨摂取目安で1日あたり3～10円分。1回でも素材の発注実績がある企業には、</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無料で会員メルマガを配信。</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（販売場所・経路）</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①健康食品素材の展示会への出展</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②会員限定のメルマガ</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Promotion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（販促方法）</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①展示会で問い合わせがあった企業へ、アウトバウンド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②メルマガにより新情報を提供し、販促につなげる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4P分析　</a:t>
            </a:r>
            <a:r>
              <a:rPr lang="ja">
                <a:solidFill>
                  <a:schemeClr val="lt1"/>
                </a:solidFill>
              </a:rPr>
              <a:t>記入例</a:t>
            </a:r>
            <a:r>
              <a:rPr lang="ja"/>
              <a:t>３：システムサポートメーカー</a:t>
            </a:r>
            <a:endParaRPr/>
          </a:p>
        </p:txBody>
      </p:sp>
      <p:pic>
        <p:nvPicPr>
          <p:cNvPr id="173" name="Google Shape;173;p1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74" name="Google Shape;174;p1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75" name="Google Shape;175;p12"/>
          <p:cNvGraphicFramePr/>
          <p:nvPr/>
        </p:nvGraphicFramePr>
        <p:xfrm>
          <a:off x="364200" y="830067"/>
          <a:ext cx="3000000" cy="3000000"/>
        </p:xfrm>
        <a:graphic>
          <a:graphicData uri="http://schemas.openxmlformats.org/drawingml/2006/table">
            <a:tbl>
              <a:tblPr>
                <a:noFill/>
                <a:tableStyleId>{398AEA78-58A1-404C-8DBA-EE43C0970FCC}</a:tableStyleId>
              </a:tblPr>
              <a:tblGrid>
                <a:gridCol w="1929875"/>
                <a:gridCol w="6485725"/>
              </a:tblGrid>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急成長中の中小企業。</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どんな価値を提供するか？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システム面から会社の成長に貢献する。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14613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Product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（製品・サービス）</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どんな業態でもOK、カスタマイズ自由な管理システム</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・会社の規模拡大に伴うシステム面の拡張を効率的にサポート。</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・自由度が高いので、成長の段階に併せてシステムを柔軟に改良することができる。</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・どんな業態にも対応。取引実績300社以上のノウハウを生かした手厚いフォローが特徴。</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・3年、5年と先を見越したプランを提案。システムトラブルにも24時間即時対応。</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Price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（価格）</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システム利用のみで月額20万円、コンサルサポート込みで月額30万円</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※新規加入キャンペーン期間で初期導入費用80％OFF</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（販売場所・経路）</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①オンライン環境</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Promotion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（販促方法）</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①自社メディアによる情報発信＋SEO対策</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②業界コンサルに相談の上、成長中の企業を紹介してもらう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3"/>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181" name="Google Shape;181;p13"/>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182" name="Google Shape;182;p13"/>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183" name="Google Shape;183;p13"/>
          <p:cNvSpPr txBox="1"/>
          <p:nvPr>
            <p:ph type="ctrTitle"/>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2800"/>
              <a:buNone/>
            </a:pPr>
            <a:r>
              <a:rPr b="1" lang="ja" sz="3600"/>
              <a:t>４C分析</a:t>
            </a:r>
            <a:endParaRPr b="1" sz="3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4"/>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4C分析のフレームワークテンプレート</a:t>
            </a:r>
            <a:endParaRPr/>
          </a:p>
        </p:txBody>
      </p:sp>
      <p:pic>
        <p:nvPicPr>
          <p:cNvPr id="189" name="Google Shape;189;p14"/>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90" name="Google Shape;190;p14"/>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91" name="Google Shape;191;p14"/>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929875"/>
                <a:gridCol w="6485725"/>
              </a:tblGrid>
              <a:tr h="368150">
                <a:tc>
                  <a:txBody>
                    <a:bodyPr/>
                    <a:lstStyle/>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ターゲット企業</a:t>
                      </a:r>
                      <a:endParaRPr b="1"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9E9E9E"/>
                          </a:solidFill>
                          <a:latin typeface="Arial"/>
                          <a:ea typeface="Arial"/>
                          <a:cs typeface="Arial"/>
                          <a:sym typeface="Arial"/>
                        </a:rPr>
                        <a:t>どんな企業を対象にするのか、何に悩んでいる企業を狙うのか</a:t>
                      </a:r>
                      <a:endParaRPr b="0" i="0" sz="1000" u="none" cap="none" strike="noStrike">
                        <a:solidFill>
                          <a:srgbClr val="9E9E9E"/>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8150">
                <a:tc>
                  <a:txBody>
                    <a:bodyPr/>
                    <a:lstStyle/>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提供する製品・サービス</a:t>
                      </a:r>
                      <a:endParaRPr b="1"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9E9E9E"/>
                          </a:solidFill>
                          <a:latin typeface="Arial"/>
                          <a:ea typeface="Arial"/>
                          <a:cs typeface="Arial"/>
                          <a:sym typeface="Arial"/>
                        </a:rPr>
                        <a:t>ターゲット企業に対し、自社がどんな商品で、どんな価値を提供しようとしているのか</a:t>
                      </a:r>
                      <a:endParaRPr b="0" i="0" sz="1000" u="none" cap="none" strike="noStrike">
                        <a:solidFill>
                          <a:srgbClr val="9E9E9E"/>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17100">
                <a:tc>
                  <a:txBody>
                    <a:bodyPr/>
                    <a:lstStyle/>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Customer Value</a:t>
                      </a:r>
                      <a:endParaRPr b="1" i="0" sz="11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（顧客価値）</a:t>
                      </a:r>
                      <a:endParaRPr b="1"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b="0" i="0" lang="ja" sz="1000" u="none" cap="none" strike="noStrike">
                          <a:solidFill>
                            <a:srgbClr val="9E9E9E"/>
                          </a:solidFill>
                          <a:latin typeface="Arial"/>
                          <a:ea typeface="Arial"/>
                          <a:cs typeface="Arial"/>
                          <a:sym typeface="Arial"/>
                        </a:rPr>
                        <a:t>企業の認知度やブランド力、商品デザインなどから、どのような価値を感じるか？</a:t>
                      </a:r>
                      <a:endParaRPr b="0" i="0" sz="1000" u="none" cap="none" strike="noStrike">
                        <a:solidFill>
                          <a:srgbClr val="9E9E9E"/>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000"/>
                        <a:buFont typeface="Arial"/>
                        <a:buNone/>
                      </a:pPr>
                      <a:r>
                        <a:t/>
                      </a:r>
                      <a:endParaRPr b="0" i="0" sz="1000" u="none" cap="none" strike="noStrike">
                        <a:solidFill>
                          <a:srgbClr val="9E9E9E"/>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1000" u="none" cap="none" strike="noStrike">
                        <a:solidFill>
                          <a:srgbClr val="9E9E9E"/>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Cost</a:t>
                      </a:r>
                      <a:endParaRPr b="1" i="0" sz="11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0" lang="ja" sz="1100" u="none" cap="none" strike="noStrike">
                          <a:solidFill>
                            <a:schemeClr val="lt1"/>
                          </a:solidFill>
                          <a:latin typeface="Arial"/>
                          <a:ea typeface="Arial"/>
                          <a:cs typeface="Arial"/>
                          <a:sym typeface="Arial"/>
                        </a:rPr>
                        <a:t>（顧客コスト）</a:t>
                      </a:r>
                      <a:endParaRPr b="1"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9E9E9E"/>
                          </a:solidFill>
                          <a:latin typeface="Arial"/>
                          <a:ea typeface="Arial"/>
                          <a:cs typeface="Arial"/>
                          <a:sym typeface="Arial"/>
                        </a:rPr>
                        <a:t>顧客が商品・サービスを成約する際に発生する費用は？ </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Convenience</a:t>
                      </a:r>
                      <a:endParaRPr b="1" i="0" sz="11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0" lang="ja" sz="1100" u="none" cap="none" strike="noStrike">
                          <a:solidFill>
                            <a:schemeClr val="lt1"/>
                          </a:solidFill>
                          <a:latin typeface="Arial"/>
                          <a:ea typeface="Arial"/>
                          <a:cs typeface="Arial"/>
                          <a:sym typeface="Arial"/>
                        </a:rPr>
                        <a:t>（利便性）</a:t>
                      </a:r>
                      <a:endParaRPr b="1"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9E9E9E"/>
                          </a:solidFill>
                          <a:latin typeface="Arial"/>
                          <a:ea typeface="Arial"/>
                          <a:cs typeface="Arial"/>
                          <a:sym typeface="Arial"/>
                        </a:rPr>
                        <a:t>顧客が商品・サービスを成約する際に成約までのプロセスや決済に不便がないか？</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chemeClr val="dk1"/>
                        </a:buClr>
                        <a:buSzPts val="1100"/>
                        <a:buFont typeface="Arial"/>
                        <a:buNone/>
                      </a:pPr>
                      <a:r>
                        <a:rPr b="1" i="0" lang="ja" sz="1100" u="none" cap="none" strike="noStrike">
                          <a:solidFill>
                            <a:schemeClr val="lt1"/>
                          </a:solidFill>
                          <a:latin typeface="Arial"/>
                          <a:ea typeface="Arial"/>
                          <a:cs typeface="Arial"/>
                          <a:sym typeface="Arial"/>
                        </a:rPr>
                        <a:t>Communication</a:t>
                      </a:r>
                      <a:endParaRPr b="1" i="0" sz="11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i="0" lang="ja" sz="1100" u="none" cap="none" strike="noStrike">
                          <a:solidFill>
                            <a:schemeClr val="lt1"/>
                          </a:solidFill>
                          <a:latin typeface="Arial"/>
                          <a:ea typeface="Arial"/>
                          <a:cs typeface="Arial"/>
                          <a:sym typeface="Arial"/>
                        </a:rPr>
                        <a:t>（コミュニケーション）</a:t>
                      </a:r>
                      <a:endParaRPr b="1"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9E9E9E"/>
                          </a:solidFill>
                          <a:latin typeface="Arial"/>
                          <a:ea typeface="Arial"/>
                          <a:cs typeface="Arial"/>
                          <a:sym typeface="Arial"/>
                        </a:rPr>
                        <a:t>ホワイトペーパーの送付や、SNS・メルマガなど、顧客が自社とのコミュニケーションをどこで図るか？</a:t>
                      </a:r>
                      <a:endParaRPr b="0" i="0" sz="1000" u="none" cap="none" strike="noStrike">
                        <a:solidFill>
                          <a:srgbClr val="9E9E9E"/>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9E9E9E"/>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9E9E9E"/>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9E9E9E"/>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4C分析　</a:t>
            </a:r>
            <a:r>
              <a:rPr lang="ja">
                <a:solidFill>
                  <a:schemeClr val="lt1"/>
                </a:solidFill>
              </a:rPr>
              <a:t>記入例</a:t>
            </a:r>
            <a:r>
              <a:rPr lang="ja"/>
              <a:t>１：繊維製造事業</a:t>
            </a:r>
            <a:endParaRPr/>
          </a:p>
        </p:txBody>
      </p:sp>
      <p:pic>
        <p:nvPicPr>
          <p:cNvPr id="197" name="Google Shape;197;p15"/>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98" name="Google Shape;198;p15"/>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99" name="Google Shape;199;p15"/>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929875"/>
                <a:gridCol w="6485725"/>
              </a:tblGrid>
              <a:tr h="36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アパレルブランド。ファストファッションの波に対抗し、素材にこだわった衣類提供を考える販売業者。</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提供する製品・サービス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機能繊維による季節問わず快適に過ごせる特殊繊維。</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17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 Value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（顧客価値）</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消費者に着心地の良さをリーズナブルに提供できること。また広告表現に自由度があること。</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Cost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（顧客コスト）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繊維原料は安価なものを使い、独自技術による大量生産を実現。通常繊維と変わらない安価で提供。</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Convenience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（利便性）</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染色可能で編み込みの機械にもほぼ問題なく対応。独自技術の加工で劣化も防ぐ。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Communication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（コミュニケーション）</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営業タイミングで面談があるのみ。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　→　素材の良さを伝えたり、改良点をヒアリング出来る場を増やすとさらに良くなる。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6"/>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4C分析　</a:t>
            </a:r>
            <a:r>
              <a:rPr lang="ja">
                <a:solidFill>
                  <a:schemeClr val="lt1"/>
                </a:solidFill>
              </a:rPr>
              <a:t>記入例</a:t>
            </a:r>
            <a:r>
              <a:rPr lang="ja"/>
              <a:t>２：医薬品製造事業</a:t>
            </a:r>
            <a:endParaRPr/>
          </a:p>
        </p:txBody>
      </p:sp>
      <p:pic>
        <p:nvPicPr>
          <p:cNvPr id="205" name="Google Shape;205;p16"/>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06" name="Google Shape;206;p16"/>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07" name="Google Shape;207;p16"/>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929875"/>
                <a:gridCol w="6485725"/>
              </a:tblGrid>
              <a:tr h="36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通販会社。健康食品の表現規制が厳しい中、より主張ができる医薬品の販売を検討している企業。</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提供する製品・サービス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独自処方の医薬品ラインナップ。</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17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 Value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（顧客価値）</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健康食品よりも訴求がしやすい。かつ効果効能が試験により保証されている。</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　→　さらに価値を高めるために、販売の支援（通販のコンサルや登録販売者の紹介）もサポート。</a:t>
                      </a:r>
                      <a:endParaRPr sz="1000" u="none" cap="none" strike="noStrike">
                        <a:solidFill>
                          <a:srgbClr val="434343"/>
                        </a:solidFill>
                      </a:endParaRPr>
                    </a:p>
                    <a:p>
                      <a:pPr indent="0" lvl="0" marL="0" marR="0" rtl="0" algn="l">
                        <a:lnSpc>
                          <a:spcPct val="115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Cost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（顧客コスト）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原料代に加えて、医薬品販売用に特設サイトや対応体制を完備していくことが必要。</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　→　初期費用と原料費をいくらで検討しているかヒアリングし、処方量で調整。</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Convenience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（利便性）</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効果実感もあり、粒数も少ないので、消費者的な利用のしやすさはある。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製造量も申し分ないので、在庫調整の面でもOK。 </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Communication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（コミュニケーション）</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販売のノウハウ提供で定期的な時間をつくればコミュニケーションを密にできそう。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7"/>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4C分析　</a:t>
            </a:r>
            <a:r>
              <a:rPr lang="ja">
                <a:solidFill>
                  <a:schemeClr val="lt1"/>
                </a:solidFill>
              </a:rPr>
              <a:t>記入例</a:t>
            </a:r>
            <a:r>
              <a:rPr lang="ja"/>
              <a:t>３：組織開発コンサル</a:t>
            </a:r>
            <a:endParaRPr/>
          </a:p>
        </p:txBody>
      </p:sp>
      <p:pic>
        <p:nvPicPr>
          <p:cNvPr id="213" name="Google Shape;213;p17"/>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14" name="Google Shape;214;p17"/>
          <p:cNvSpPr txBox="1"/>
          <p:nvPr>
            <p:ph idx="12" type="sldNum"/>
          </p:nvPr>
        </p:nvSpPr>
        <p:spPr>
          <a:xfrm>
            <a:off x="8470800" y="4761468"/>
            <a:ext cx="548700" cy="3924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15" name="Google Shape;215;p17"/>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929875"/>
                <a:gridCol w="6485725"/>
              </a:tblGrid>
              <a:tr h="36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会社全体の規模拡張に伴い、マネージメントや社員教育を強化しようとしている企業。</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提供する製品・サービス</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組織に属するメンバーの実力アップに向けた講習およびサポート。</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17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 Value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（顧客価値）</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経営者目線では「メンバーの仕事スキルが目に見えて向上する」ことに価値を感じる。</a:t>
                      </a:r>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rPr>
                        <a:t>従業員目線では「現在の実務に影響のない範囲でスキルが向上する」ことに価値を感じる。</a:t>
                      </a:r>
                      <a:endParaRPr/>
                    </a:p>
                    <a:p>
                      <a:pPr indent="0" lvl="0" marL="0" marR="0" rtl="0" algn="l">
                        <a:lnSpc>
                          <a:spcPct val="115000"/>
                        </a:lnSpc>
                        <a:spcBef>
                          <a:spcPts val="0"/>
                        </a:spcBef>
                        <a:spcAft>
                          <a:spcPts val="0"/>
                        </a:spcAft>
                        <a:buClr>
                          <a:schemeClr val="dk1"/>
                        </a:buClr>
                        <a:buSzPts val="1100"/>
                        <a:buFont typeface="Arial"/>
                        <a:buNone/>
                      </a:pPr>
                      <a:r>
                        <a:rPr lang="ja" sz="1000" u="none" cap="none" strike="noStrike">
                          <a:solidFill>
                            <a:srgbClr val="434343"/>
                          </a:solidFill>
                        </a:rPr>
                        <a:t>　→　両方を満たす価値が提供できると、一枚岩の組織に貢献できる。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Cost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（顧客コスト）</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latin typeface="Arial"/>
                          <a:ea typeface="Arial"/>
                          <a:cs typeface="Arial"/>
                          <a:sym typeface="Arial"/>
                        </a:rPr>
                        <a:t>経営者は「費用」、従業員は「時間」を払う。 </a:t>
                      </a:r>
                      <a:endParaRPr sz="1000" u="none" cap="none" strike="noStrike">
                        <a:solidFill>
                          <a:srgbClr val="434343"/>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434343"/>
                          </a:solidFill>
                          <a:latin typeface="Arial"/>
                          <a:ea typeface="Arial"/>
                          <a:cs typeface="Arial"/>
                          <a:sym typeface="Arial"/>
                        </a:rPr>
                        <a:t>　→　従業員の労働状況のヒアリングにより、講習の配分や時間を決定。</a:t>
                      </a:r>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Convenience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（利便性）</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受講に際し事前準備不要、その場で説明し体験してもらうワークを想定。</a:t>
                      </a:r>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　→　準備不要で従業員の参加しやすさをアップ。 </a:t>
                      </a:r>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828650">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Communication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（コミュニケーション）</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講習の前のヒアリングから、定期的に経営者・従業員との面談を実施。</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　→　コミュニケーションを充実させる。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8"/>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221" name="Google Shape;221;p18"/>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222" name="Google Shape;222;p18"/>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223" name="Google Shape;223;p18"/>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SWOT分析</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9"/>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SWOT分析のフレームワークテンプレート</a:t>
            </a:r>
            <a:endParaRPr/>
          </a:p>
        </p:txBody>
      </p:sp>
      <p:pic>
        <p:nvPicPr>
          <p:cNvPr id="229" name="Google Shape;229;p19"/>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30" name="Google Shape;230;p19"/>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31" name="Google Shape;231;p19"/>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058425"/>
                <a:gridCol w="63571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自社の事業は何のために行っている？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自社の事業は何の達成を目指している？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32" name="Google Shape;232;p19"/>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2058425"/>
                <a:gridCol w="6357175"/>
              </a:tblGrid>
              <a:tr h="54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Strength：強み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以下の要素で自社の強みは何か？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商品・サービス／商品の品質・価格／顧客データ／認知度・ブランド力／予算／社員数／立地／技術力</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Weakness：弱み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以下の要素で自社の弱みは何か？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商品・サービス／商品の品質・価格／顧客データ／認知度・ブランド力／予算／社員数／立地／技術力</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Opportunity：機会</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以下の要素で自社にとっての機会・チャンスとなるのは何か？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市場規模／市場の成長性／競合他社／社会経済／政治情勢／法律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Threat：脅威</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以下の要素で自社にとっての脅威・リスクとなるのは何か？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市場規模／市場の成長性／競合他社／社会経済／政治情勢／法律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33" name="Google Shape;233;p19"/>
          <p:cNvGraphicFramePr/>
          <p:nvPr/>
        </p:nvGraphicFramePr>
        <p:xfrm>
          <a:off x="364200" y="3948359"/>
          <a:ext cx="3000000" cy="3000000"/>
        </p:xfrm>
        <a:graphic>
          <a:graphicData uri="http://schemas.openxmlformats.org/drawingml/2006/table">
            <a:tbl>
              <a:tblPr>
                <a:noFill/>
                <a:tableStyleId>{398AEA78-58A1-404C-8DBA-EE43C0970FCC}</a:tableStyleId>
              </a:tblPr>
              <a:tblGrid>
                <a:gridCol w="2058425"/>
                <a:gridCol w="6357175"/>
              </a:tblGrid>
              <a:tr h="8231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自社の内外の要因から、自社のどこに強みがあり、どこが弱いのか。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自社にとってチャンスあるいはリスクとなるのはどんな要素か。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フレームワーク一覧　</a:t>
            </a:r>
            <a:r>
              <a:rPr lang="ja" sz="1200"/>
              <a:t>※スライドショーから各種リンクに飛ぶことができます</a:t>
            </a:r>
            <a:endParaRPr sz="1500"/>
          </a:p>
        </p:txBody>
      </p:sp>
      <p:pic>
        <p:nvPicPr>
          <p:cNvPr id="88" name="Google Shape;88;p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89" name="Google Shape;89;p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90" name="Google Shape;90;p2"/>
          <p:cNvGraphicFramePr/>
          <p:nvPr/>
        </p:nvGraphicFramePr>
        <p:xfrm>
          <a:off x="364175" y="823970"/>
          <a:ext cx="3000000" cy="3000000"/>
        </p:xfrm>
        <a:graphic>
          <a:graphicData uri="http://schemas.openxmlformats.org/drawingml/2006/table">
            <a:tbl>
              <a:tblPr>
                <a:noFill/>
                <a:tableStyleId>{91452E74-9AB7-4EA1-A740-D74CE1CA764A}</a:tableStyleId>
              </a:tblPr>
              <a:tblGrid>
                <a:gridCol w="2742275"/>
                <a:gridCol w="989550"/>
                <a:gridCol w="739025"/>
                <a:gridCol w="3944700"/>
              </a:tblGrid>
              <a:tr h="347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マーケティングの</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こんな場面で使える！</a:t>
                      </a:r>
                      <a:endParaRPr b="1" sz="1100" u="none" cap="none" strike="noStrike">
                        <a:solidFill>
                          <a:schemeClr val="lt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フレーム</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ワーク</a:t>
                      </a:r>
                      <a:endParaRPr b="1" sz="1100" u="none" cap="none" strike="noStrike">
                        <a:solidFill>
                          <a:schemeClr val="lt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対象</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ページ</a:t>
                      </a:r>
                      <a:endParaRPr b="1" sz="1100" u="none" cap="none" strike="noStrike">
                        <a:solidFill>
                          <a:schemeClr val="lt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参考記事（各フレームワークの解説記事）</a:t>
                      </a:r>
                      <a:endParaRPr b="1" sz="1100" u="none" cap="none" strike="noStrike">
                        <a:solidFill>
                          <a:schemeClr val="lt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業界内での自社の立ち位置を理解する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4">
                            <a:extLst>
                              <a:ext uri="{A12FA001-AC4F-418D-AE19-62706E023703}">
                                <ahyp:hlinkClr val="tx"/>
                              </a:ext>
                            </a:extLst>
                          </a:hlinkClick>
                        </a:rPr>
                        <a:t>3C分析</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3ページ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5">
                            <a:extLst>
                              <a:ext uri="{A12FA001-AC4F-418D-AE19-62706E023703}">
                                <ahyp:hlinkClr val="tx"/>
                              </a:ext>
                            </a:extLst>
                          </a:hlinkClick>
                        </a:rPr>
                        <a:t>3C分析とは？すぐに実践できる手順を下準備から解説</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新しい商品・サービスを考える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6">
                            <a:extLst>
                              <a:ext uri="{A12FA001-AC4F-418D-AE19-62706E023703}">
                                <ahyp:hlinkClr val="tx"/>
                              </a:ext>
                            </a:extLst>
                          </a:hlinkClick>
                        </a:rPr>
                        <a:t>4P分析</a:t>
                      </a:r>
                      <a:endParaRPr sz="1400" u="none" cap="none" strike="noStrike">
                        <a:solidFill>
                          <a:srgbClr val="1155CC"/>
                        </a:solidFill>
                      </a:endParaRPr>
                    </a:p>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7">
                            <a:extLst>
                              <a:ext uri="{A12FA001-AC4F-418D-AE19-62706E023703}">
                                <ahyp:hlinkClr val="tx"/>
                              </a:ext>
                            </a:extLst>
                          </a:hlinkClick>
                        </a:rPr>
                        <a:t>4C分析</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8ページ</a:t>
                      </a:r>
                      <a:endParaRPr sz="1000" u="none" cap="none" strike="noStrike">
                        <a:solidFill>
                          <a:srgbClr val="1155CC"/>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13ページ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8">
                            <a:extLst>
                              <a:ext uri="{A12FA001-AC4F-418D-AE19-62706E023703}">
                                <ahyp:hlinkClr val="tx"/>
                              </a:ext>
                            </a:extLst>
                          </a:hlinkClick>
                        </a:rPr>
                        <a:t>4P分析とは？進め方とBtoBでの業態別の事例を解説</a:t>
                      </a:r>
                      <a:endParaRPr sz="1000" u="none" cap="none" strike="noStrike">
                        <a:solidFill>
                          <a:srgbClr val="1155CC"/>
                        </a:solidFill>
                      </a:endParaRPr>
                    </a:p>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9">
                            <a:extLst>
                              <a:ext uri="{A12FA001-AC4F-418D-AE19-62706E023703}">
                                <ahyp:hlinkClr val="tx"/>
                              </a:ext>
                            </a:extLst>
                          </a:hlinkClick>
                        </a:rPr>
                        <a:t>4C分析とは？4P分析・3C分析・SWOT分析との違い</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強み・弱みを生かした具体的な立案を考える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10">
                            <a:extLst>
                              <a:ext uri="{A12FA001-AC4F-418D-AE19-62706E023703}">
                                <ahyp:hlinkClr val="tx"/>
                              </a:ext>
                            </a:extLst>
                          </a:hlinkClick>
                        </a:rPr>
                        <a:t>SWOT分析</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18ページ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11">
                            <a:extLst>
                              <a:ext uri="{A12FA001-AC4F-418D-AE19-62706E023703}">
                                <ahyp:hlinkClr val="tx"/>
                              </a:ext>
                            </a:extLst>
                          </a:hlinkClick>
                        </a:rPr>
                        <a:t>SWOT分析とは？時代遅れにならないやり方を事例と図解で解説</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業界外の動向や状態を知る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12">
                            <a:extLst>
                              <a:ext uri="{A12FA001-AC4F-418D-AE19-62706E023703}">
                                <ahyp:hlinkClr val="tx"/>
                              </a:ext>
                            </a:extLst>
                          </a:hlinkClick>
                        </a:rPr>
                        <a:t>PEST分析</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23ページ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13">
                            <a:extLst>
                              <a:ext uri="{A12FA001-AC4F-418D-AE19-62706E023703}">
                                <ahyp:hlinkClr val="tx"/>
                              </a:ext>
                            </a:extLst>
                          </a:hlinkClick>
                        </a:rPr>
                        <a:t>用語集：PEST分析とは</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自社の適切な事業戦略を練る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14">
                            <a:extLst>
                              <a:ext uri="{A12FA001-AC4F-418D-AE19-62706E023703}">
                                <ahyp:hlinkClr val="tx"/>
                              </a:ext>
                            </a:extLst>
                          </a:hlinkClick>
                        </a:rPr>
                        <a:t>STP分析</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28ページ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15">
                            <a:extLst>
                              <a:ext uri="{A12FA001-AC4F-418D-AE19-62706E023703}">
                                <ahyp:hlinkClr val="tx"/>
                              </a:ext>
                            </a:extLst>
                          </a:hlinkClick>
                        </a:rPr>
                        <a:t>用語集：STP分析とは</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業界内の競合状況を知る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16">
                            <a:extLst>
                              <a:ext uri="{A12FA001-AC4F-418D-AE19-62706E023703}">
                                <ahyp:hlinkClr val="tx"/>
                              </a:ext>
                            </a:extLst>
                          </a:hlinkClick>
                        </a:rPr>
                        <a:t>5フォース分析</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33ページ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17">
                            <a:extLst>
                              <a:ext uri="{A12FA001-AC4F-418D-AE19-62706E023703}">
                                <ahyp:hlinkClr val="tx"/>
                              </a:ext>
                            </a:extLst>
                          </a:hlinkClick>
                        </a:rPr>
                        <a:t>ファイブフォース分析とは？ マーケティングでの活用方法</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顧客企業に購買・契約・行動してもらうためのアプローチを考える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18">
                            <a:extLst>
                              <a:ext uri="{A12FA001-AC4F-418D-AE19-62706E023703}">
                                <ahyp:hlinkClr val="tx"/>
                              </a:ext>
                            </a:extLst>
                          </a:hlinkClick>
                        </a:rPr>
                        <a:t>AIDMA</a:t>
                      </a:r>
                      <a:endParaRPr sz="1400" u="none" cap="none" strike="noStrike">
                        <a:solidFill>
                          <a:srgbClr val="1155CC"/>
                        </a:solidFill>
                      </a:endParaRPr>
                    </a:p>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19">
                            <a:extLst>
                              <a:ext uri="{A12FA001-AC4F-418D-AE19-62706E023703}">
                                <ahyp:hlinkClr val="tx"/>
                              </a:ext>
                            </a:extLst>
                          </a:hlinkClick>
                        </a:rPr>
                        <a:t>AISAS</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38ページ</a:t>
                      </a:r>
                      <a:endParaRPr sz="1000" u="none" cap="none" strike="noStrike">
                        <a:solidFill>
                          <a:srgbClr val="1155CC"/>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43ページ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20">
                            <a:extLst>
                              <a:ext uri="{A12FA001-AC4F-418D-AE19-62706E023703}">
                                <ahyp:hlinkClr val="tx"/>
                              </a:ext>
                            </a:extLst>
                          </a:hlinkClick>
                        </a:rPr>
                        <a:t>AIDMAとは？ BtoBマーケティングで外せない消費行動モデル</a:t>
                      </a:r>
                      <a:endParaRPr sz="1000" u="none" cap="none" strike="noStrike">
                        <a:solidFill>
                          <a:srgbClr val="1155CC"/>
                        </a:solidFill>
                      </a:endParaRPr>
                    </a:p>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21">
                            <a:extLst>
                              <a:ext uri="{A12FA001-AC4F-418D-AE19-62706E023703}">
                                <ahyp:hlinkClr val="tx"/>
                              </a:ext>
                            </a:extLst>
                          </a:hlinkClick>
                        </a:rPr>
                        <a:t>AISASとは？AIDMAとの違いやメリットを解説</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実施中の事業をよりよく改善する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22">
                            <a:extLst>
                              <a:ext uri="{A12FA001-AC4F-418D-AE19-62706E023703}">
                                <ahyp:hlinkClr val="tx"/>
                              </a:ext>
                            </a:extLst>
                          </a:hlinkClick>
                        </a:rPr>
                        <a:t>PDCA</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48ページ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23">
                            <a:extLst>
                              <a:ext uri="{A12FA001-AC4F-418D-AE19-62706E023703}">
                                <ahyp:hlinkClr val="tx"/>
                              </a:ext>
                            </a:extLst>
                          </a:hlinkClick>
                        </a:rPr>
                        <a:t>用語集：PDCAとは</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業務効率化を推進する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24">
                            <a:extLst>
                              <a:ext uri="{A12FA001-AC4F-418D-AE19-62706E023703}">
                                <ahyp:hlinkClr val="tx"/>
                              </a:ext>
                            </a:extLst>
                          </a:hlinkClick>
                        </a:rPr>
                        <a:t>ECRS</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53ページ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25">
                            <a:extLst>
                              <a:ext uri="{A12FA001-AC4F-418D-AE19-62706E023703}">
                                <ahyp:hlinkClr val="tx"/>
                              </a:ext>
                            </a:extLst>
                          </a:hlinkClick>
                        </a:rPr>
                        <a:t>業務効率化術「ECRS」で、忙しいWeb担当者をラクにする！</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28275">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313131"/>
                          </a:solidFill>
                        </a:rPr>
                        <a:t>まったく新しい事業を推進する</a:t>
                      </a:r>
                      <a:endParaRPr sz="1000" u="none" cap="none" strike="noStrike">
                        <a:solidFill>
                          <a:srgbClr val="313131"/>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action="ppaction://hlinksldjump" r:id="rId26">
                            <a:extLst>
                              <a:ext uri="{A12FA001-AC4F-418D-AE19-62706E023703}">
                                <ahyp:hlinkClr val="tx"/>
                              </a:ext>
                            </a:extLst>
                          </a:hlinkClick>
                        </a:rPr>
                        <a:t>OODA</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58ページ</a:t>
                      </a:r>
                      <a:endParaRPr sz="1000" u="none" cap="none" strike="noStrike">
                        <a:solidFill>
                          <a:srgbClr val="434343"/>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sng" cap="none" strike="noStrike">
                          <a:solidFill>
                            <a:srgbClr val="1155CC"/>
                          </a:solidFill>
                          <a:hlinkClick r:id="rId27">
                            <a:extLst>
                              <a:ext uri="{A12FA001-AC4F-418D-AE19-62706E023703}">
                                <ahyp:hlinkClr val="tx"/>
                              </a:ext>
                            </a:extLst>
                          </a:hlinkClick>
                        </a:rPr>
                        <a:t>OODAループとは？状況に合わせた柔軟な対応を実現するフレームワークを学ぼう</a:t>
                      </a:r>
                      <a:endParaRPr sz="1000" u="none" cap="none" strike="noStrike">
                        <a:solidFill>
                          <a:srgbClr val="1155CC"/>
                        </a:solidFill>
                      </a:endParaRPr>
                    </a:p>
                  </a:txBody>
                  <a:tcPr marT="63500" marB="63500" marR="63500" marL="63500"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0"/>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SWOT分析　</a:t>
            </a:r>
            <a:r>
              <a:rPr lang="ja">
                <a:solidFill>
                  <a:schemeClr val="lt1"/>
                </a:solidFill>
              </a:rPr>
              <a:t>記入例</a:t>
            </a:r>
            <a:r>
              <a:rPr lang="ja"/>
              <a:t>１：印刷事業</a:t>
            </a:r>
            <a:endParaRPr/>
          </a:p>
        </p:txBody>
      </p:sp>
      <p:pic>
        <p:nvPicPr>
          <p:cNvPr id="239" name="Google Shape;239;p20"/>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40" name="Google Shape;240;p20"/>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41" name="Google Shape;241;p20"/>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058425"/>
                <a:gridCol w="63571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各種書籍や雑誌の印刷を請け負い、全国に“楽しさ”を提供する。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印刷シェア全国No.1、世界への進出。</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42" name="Google Shape;242;p20"/>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2058425"/>
                <a:gridCol w="6357175"/>
              </a:tblGrid>
              <a:tr h="54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Strength：強み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ワンストップでの生産ラインを完備、印刷スピード（納期）がはやく、リーズナブルであることが特徴。</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Weakness：弱み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特殊な加工を施す印刷技術については機会の導入が追いついていない。</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Opportunity：機会</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競合数が事務所を閉鎖し減ってきている。コロナの煽りを受けたか。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Threat：脅威</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市場規模が減少傾向、Web化へのシフトか。一定数印刷の需要もあるが、シェアの奪い合いとなる。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43" name="Google Shape;243;p20"/>
          <p:cNvGraphicFramePr/>
          <p:nvPr/>
        </p:nvGraphicFramePr>
        <p:xfrm>
          <a:off x="364200" y="3948359"/>
          <a:ext cx="3000000" cy="3000000"/>
        </p:xfrm>
        <a:graphic>
          <a:graphicData uri="http://schemas.openxmlformats.org/drawingml/2006/table">
            <a:tbl>
              <a:tblPr>
                <a:noFill/>
                <a:tableStyleId>{398AEA78-58A1-404C-8DBA-EE43C0970FCC}</a:tableStyleId>
              </a:tblPr>
              <a:tblGrid>
                <a:gridCol w="2058425"/>
                <a:gridCol w="6357175"/>
              </a:tblGrid>
              <a:tr h="8231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が減ってきているものの、市場規模は減少傾向。自社の強みである印刷技術が生かしにくくなることが想定される。現在の印刷事業を推進しつつ、「印刷会社だからこそできるWebサービス」を検討、Webクリエイティブの事業も開始できないか検討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1"/>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SWOT分析　</a:t>
            </a:r>
            <a:r>
              <a:rPr lang="ja">
                <a:solidFill>
                  <a:schemeClr val="lt1"/>
                </a:solidFill>
              </a:rPr>
              <a:t>記入例</a:t>
            </a:r>
            <a:r>
              <a:rPr lang="ja"/>
              <a:t>２：自然エネルギー開発事業</a:t>
            </a:r>
            <a:endParaRPr/>
          </a:p>
        </p:txBody>
      </p:sp>
      <p:pic>
        <p:nvPicPr>
          <p:cNvPr id="249" name="Google Shape;249;p21"/>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50" name="Google Shape;250;p21"/>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51" name="Google Shape;251;p21"/>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058425"/>
                <a:gridCol w="63571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太陽光発電の研究・開発および普及により、環境問題の解決に貢献する。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太陽光発電の普及率を３年後に25％まで拡大、代替エネルギーとして認知拡大。</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52" name="Google Shape;252;p21"/>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2058425"/>
                <a:gridCol w="6357175"/>
              </a:tblGrid>
              <a:tr h="54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Strength：強み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新技術搭載で、より効率的にエネルギーを供給できるようになる。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Weakness：弱み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発電するための場所に制約あり。土地の確保が必要。</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Opportunity：機会</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政府が「カーボンニュートラル」を宣言、2050年までにCO2排出量の実質ゼロを目指す兆候。</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Threat：脅威</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風力・水素といった新エネルギーも今後新たに販促をしかける可能性あり。</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53" name="Google Shape;253;p21"/>
          <p:cNvGraphicFramePr/>
          <p:nvPr/>
        </p:nvGraphicFramePr>
        <p:xfrm>
          <a:off x="364200" y="3948359"/>
          <a:ext cx="3000000" cy="3000000"/>
        </p:xfrm>
        <a:graphic>
          <a:graphicData uri="http://schemas.openxmlformats.org/drawingml/2006/table">
            <a:tbl>
              <a:tblPr>
                <a:noFill/>
                <a:tableStyleId>{398AEA78-58A1-404C-8DBA-EE43C0970FCC}</a:tableStyleId>
              </a:tblPr>
              <a:tblGrid>
                <a:gridCol w="2058425"/>
                <a:gridCol w="6357175"/>
              </a:tblGrid>
              <a:tr h="8231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環境問題への関心がいっそう高まる中で、より自社の太陽光発電技術を広めるチャンス。</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その他の再生エネルギーとどのような点に違いがあるのかを明確に伝え、認知施策とともに発電所増設に進める。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2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SWOT分析　</a:t>
            </a:r>
            <a:r>
              <a:rPr lang="ja">
                <a:solidFill>
                  <a:schemeClr val="lt1"/>
                </a:solidFill>
              </a:rPr>
              <a:t>記入例</a:t>
            </a:r>
            <a:r>
              <a:rPr lang="ja"/>
              <a:t>３：清掃派遣事業</a:t>
            </a:r>
            <a:endParaRPr/>
          </a:p>
        </p:txBody>
      </p:sp>
      <p:pic>
        <p:nvPicPr>
          <p:cNvPr id="259" name="Google Shape;259;p2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60" name="Google Shape;260;p2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61" name="Google Shape;261;p22"/>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058425"/>
                <a:gridCol w="63571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全国のオフィスに清掃員を派遣し、快適な事務所での労働を支える。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2年後に売上300％増。</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62" name="Google Shape;262;p22"/>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2058425"/>
                <a:gridCol w="6357175"/>
              </a:tblGrid>
              <a:tr h="5481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Strength：強み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全国に拠点を構え、どこにでも清掃員を派遣できる。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Weakness：弱み</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（マイナス要因・内部環境）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派遣員の人員確保が難航。さらに専門的なスキルをもつ清掃員の不足。</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Opportunity：機会</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（プラス要因・外部環境）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ロボットの技術革新が進み、掃除を機械でこなせるようになる。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35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Threat：脅威</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（マイナス要因・外部環境）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コロナにより現場での清掃が困難になりつつある。また在宅勤務により事務所を閉鎖するケースも。</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63" name="Google Shape;263;p22"/>
          <p:cNvGraphicFramePr/>
          <p:nvPr/>
        </p:nvGraphicFramePr>
        <p:xfrm>
          <a:off x="364200" y="3948359"/>
          <a:ext cx="3000000" cy="3000000"/>
        </p:xfrm>
        <a:graphic>
          <a:graphicData uri="http://schemas.openxmlformats.org/drawingml/2006/table">
            <a:tbl>
              <a:tblPr>
                <a:noFill/>
                <a:tableStyleId>{398AEA78-58A1-404C-8DBA-EE43C0970FCC}</a:tableStyleId>
              </a:tblPr>
              <a:tblGrid>
                <a:gridCol w="2058425"/>
                <a:gridCol w="6357175"/>
              </a:tblGrid>
              <a:tr h="8231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派遣するのに加えて、機械化できるところは機械で対応するなど、積極的に技術を取り入れ、無人での清掃対応を新事業の柱として検討する。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3"/>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269" name="Google Shape;269;p23"/>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270" name="Google Shape;270;p23"/>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271" name="Google Shape;271;p23"/>
          <p:cNvSpPr txBox="1"/>
          <p:nvPr>
            <p:ph type="ctrTitle"/>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2800"/>
              <a:buNone/>
            </a:pPr>
            <a:r>
              <a:rPr b="1" lang="ja" sz="3600"/>
              <a:t>PEST分析</a:t>
            </a:r>
            <a:endParaRPr b="1" sz="3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pic>
        <p:nvPicPr>
          <p:cNvPr id="276" name="Google Shape;276;p24"/>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77" name="Google Shape;277;p24"/>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78" name="Google Shape;278;p24"/>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自社の事業は何のために行っている？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自社の事業は何の達成を目指している？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79" name="Google Shape;279;p24"/>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1491700"/>
                <a:gridCol w="6923900"/>
              </a:tblGrid>
              <a:tr h="5302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Politics</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（政治的な観点）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国の政治や政府方針、政権の動向／業界の構造変化／業界内で話題になっているニュース／法律・条例・規則の変更／法改正による規制強化や緩和／課税条件や税率の変更／新たな公的支援制度や特区に関わる制度／国際的な政治動向</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Economy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（経済的な観点）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経済成長率／景気の状態／金利・為替動向／物価の動向（インフレ・デフレ）／</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顧客の消費動向／雇用情勢や賃金の動向</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Society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（社会的な観点）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人口動態の変化／トレンドや文化、習慣の変化／顧客の消費スタイルの変化／社会問題や事件／教育制度や宗教の動向／業界に対する世論や風潮</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Technology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（技術的な観点）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開発・生産技術の変化や新しい代替技術／自動化・機械化の進展／ITインフラの変化／ビッグデータ活用やクラウド化／新たに取得・消滅した特許権</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80" name="Google Shape;280;p24"/>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1491700"/>
                <a:gridCol w="6923900"/>
              </a:tblGrid>
              <a:tr h="7927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自社を取り巻く外部環境はどのような状態にあるか？どのように変化しているか？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281" name="Google Shape;281;p24"/>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PEST分析のフレームワークテンプレート</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PEST分析　</a:t>
            </a:r>
            <a:r>
              <a:rPr lang="ja">
                <a:solidFill>
                  <a:schemeClr val="lt1"/>
                </a:solidFill>
              </a:rPr>
              <a:t>記入例</a:t>
            </a:r>
            <a:r>
              <a:rPr lang="ja"/>
              <a:t>１：オフィス機器製造事業</a:t>
            </a:r>
            <a:endParaRPr/>
          </a:p>
        </p:txBody>
      </p:sp>
      <p:pic>
        <p:nvPicPr>
          <p:cNvPr id="287" name="Google Shape;287;p25"/>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88" name="Google Shape;288;p25"/>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89" name="Google Shape;289;p25"/>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全国のオフィスに利便性の高いオフィス機器を提供する。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主要製品であるコピー機をはじめ、自社製品の全国シェア率No.1。</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90" name="Google Shape;290;p25"/>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1491700"/>
                <a:gridCol w="6923900"/>
              </a:tblGrid>
              <a:tr h="5302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Politics</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（政治的な観点）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コロナ禍に入り、経団連よりリモートワークの推進やオフィス内の人員の制限が強く推奨される。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変異株の繰り返しで、いつ落ち着くかの状況が読めない。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Economy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（経済的な観点）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コロナ禍の影響で、海外での部品製造の価格が高騰、物流的にも手に入りにくい事態になっている。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Society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（社会的な観点）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テレワークの導入率は全国で4割近くにまで増えた。その内6割以上が「今後も継続したい」と回答。</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一方で、仕事の内容的にリモートできない等の理由で6割の企業が実践できていない。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Technology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（技術的な観点）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SaaSをはじめ、自宅で仕事が出来るようサポートするWebの支援ツールがここ数年増加している。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291" name="Google Shape;291;p25"/>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1491700"/>
                <a:gridCol w="6923900"/>
              </a:tblGrid>
              <a:tr h="7927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の影響で、オフィス内での働き方に変化が生じている。リモートワークの推進は、コロナの終息時期が見えないことから今後も一定続くと見込まれる。製造面での物価高騰やWeb化の技術革新から見ても、コピー機をはじめとした大きなオフィス機器の需要よりも、在宅勤務でも利用可能なソフトウェアの需要が増えていくと考えられ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一方でオフィスにこないと仕事が出来ない業態の企業も半数以上いる。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事業としてどのように労力を割り振るか、会社方針の策定が必要。競合分析でさらに深堀したい。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6"/>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PEST分析　</a:t>
            </a:r>
            <a:r>
              <a:rPr lang="ja">
                <a:solidFill>
                  <a:schemeClr val="lt1"/>
                </a:solidFill>
              </a:rPr>
              <a:t>記入例</a:t>
            </a:r>
            <a:r>
              <a:rPr lang="ja"/>
              <a:t>２：</a:t>
            </a:r>
            <a:r>
              <a:rPr b="0" lang="ja"/>
              <a:t>倉庫管理システム事業</a:t>
            </a:r>
            <a:endParaRPr/>
          </a:p>
        </p:txBody>
      </p:sp>
      <p:pic>
        <p:nvPicPr>
          <p:cNvPr id="297" name="Google Shape;297;p26"/>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298" name="Google Shape;298;p26"/>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299" name="Google Shape;299;p26"/>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物流拠点の倉庫管理を快適・便利にして、物流業界の発展に貢献する。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倉庫システムの導入率を全国に拡大、さらに中国越境ビジネスにも物流の観点で参入する。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00" name="Google Shape;300;p26"/>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1491700"/>
                <a:gridCol w="6923900"/>
              </a:tblGrid>
              <a:tr h="5302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Politics</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（政治的な観点）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全国の倉庫でコロナのクラスター発生のニュースが複数件発生。</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Economy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（経済的な観点）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コロナによる巣ごもり需要が増大、平均で20％以上もの経済成長率を記録。その一方で、雇用情勢として倉庫での人員削減が各社でニュースに取り上げられている。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Society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（社会的な観点）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消費者視点では、通販の利用が増えている。倉庫従業員としては、コロナの影響は怖いが在宅で出来る仕事はない点が不安要素。</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Technology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（技術的な観点）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航空業界や観光業界など、AIの新技術を搭載し、無人で対応するサービス提供がここ数年増えている。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01" name="Google Shape;301;p26"/>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1491700"/>
                <a:gridCol w="6923900"/>
              </a:tblGrid>
              <a:tr h="7927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の影響で通販への消費者ニーズがあがり、それに伴い倉庫管理にも需要が高まる可能性が高い。その一方で、倉庫内での人員削減や、倉庫従業員の安全をどのように確保するかという問題も生じてい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技術面では、AIによる自動化・機械化が進行。各業界での導入実績も増えていることから、倉庫のシステムにおいても、「無人の状態でも現場で活躍できるシステム管理」が今後求められると考えられる。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7"/>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PEST分析　</a:t>
            </a:r>
            <a:r>
              <a:rPr lang="ja">
                <a:solidFill>
                  <a:schemeClr val="lt1"/>
                </a:solidFill>
              </a:rPr>
              <a:t>記入例</a:t>
            </a:r>
            <a:r>
              <a:rPr lang="ja"/>
              <a:t>３：人材派遣事業</a:t>
            </a:r>
            <a:endParaRPr/>
          </a:p>
        </p:txBody>
      </p:sp>
      <p:pic>
        <p:nvPicPr>
          <p:cNvPr id="307" name="Google Shape;307;p27"/>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08" name="Google Shape;308;p27"/>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09" name="Google Shape;309;p27"/>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人材派遣により全国の企業と個人をつなぎ、雇用促進に貢献。</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企業・個人双方からのサービス利用満足度100％、3年後までに売上200％増。</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10" name="Google Shape;310;p27"/>
          <p:cNvGraphicFramePr/>
          <p:nvPr/>
        </p:nvGraphicFramePr>
        <p:xfrm>
          <a:off x="364200" y="1607850"/>
          <a:ext cx="3000000" cy="3000000"/>
        </p:xfrm>
        <a:graphic>
          <a:graphicData uri="http://schemas.openxmlformats.org/drawingml/2006/table">
            <a:tbl>
              <a:tblPr>
                <a:noFill/>
                <a:tableStyleId>{398AEA78-58A1-404C-8DBA-EE43C0970FCC}</a:tableStyleId>
              </a:tblPr>
              <a:tblGrid>
                <a:gridCol w="1491700"/>
                <a:gridCol w="6923900"/>
              </a:tblGrid>
              <a:tr h="5302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Politics</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（政治的な観点）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コロナの影響で、外食産業や観光業が人材を削減する傾向に。一方で通販事業やWeb関連は例年通りの募集。業種により人材の募集状況に差が出ている。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Economy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（経済的な観点）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外食産業がコロナ前に比べて平均で売上1/4に減少傾向。人件費削減の方向に進んでいる。政府からの補助金制度も。</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Society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（社会的な観点）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コロナの影響で在宅勤務が主流になりつつも、業務内容的に出勤が必要な職種も多い。コロナ前の生活水準を切望するニーズも。</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40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Technology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（技術的な観点）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無人対応できるAIの導入を大手企業が中心となり推進している。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11" name="Google Shape;311;p27"/>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1491700"/>
                <a:gridCol w="6923900"/>
              </a:tblGrid>
              <a:tr h="7927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コロナで大きく影響が出ている外食産業や観光業が苦しい状態。人件費を削減する方向の中、企業として事業を存続させたい思いと、従事する人々の雇用への希望が強くなっていくと推察される。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在宅ワークや無人券売機の台頭により、消費者の身の回りでも変化が見られる中、そこで働く人たちと雇用主に対し、人材の観点で新しい提案をすべきではないか。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8"/>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317" name="Google Shape;317;p28"/>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318" name="Google Shape;318;p28"/>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319" name="Google Shape;319;p28"/>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STP分析</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pic>
        <p:nvPicPr>
          <p:cNvPr id="324" name="Google Shape;324;p29"/>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25" name="Google Shape;325;p29"/>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26" name="Google Shape;326;p29"/>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149200"/>
                <a:gridCol w="6267600"/>
              </a:tblGrid>
              <a:tr h="352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自社の事業は何のために行っている？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自社の事業は何の達成を目指している？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現状の商品・サービス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目的とゴール達成に向けどんな商品・サービスがある？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327" name="Google Shape;327;p29"/>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STP分析のフレームワークテンプレート</a:t>
            </a:r>
            <a:endParaRPr/>
          </a:p>
        </p:txBody>
      </p:sp>
      <p:graphicFrame>
        <p:nvGraphicFramePr>
          <p:cNvPr id="328" name="Google Shape;328;p29"/>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2149200"/>
                <a:gridCol w="6267600"/>
              </a:tblGrid>
              <a:tr h="9448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細分化したどの市場に狙いを定めるのか？数ある競合の中で、自社がとるべきポジションはどこなのか？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29" name="Google Shape;329;p29"/>
          <p:cNvGraphicFramePr/>
          <p:nvPr/>
        </p:nvGraphicFramePr>
        <p:xfrm>
          <a:off x="363000" y="1947125"/>
          <a:ext cx="3000000" cy="3000000"/>
        </p:xfrm>
        <a:graphic>
          <a:graphicData uri="http://schemas.openxmlformats.org/drawingml/2006/table">
            <a:tbl>
              <a:tblPr>
                <a:noFill/>
                <a:tableStyleId>{398AEA78-58A1-404C-8DBA-EE43C0970FCC}</a:tableStyleId>
              </a:tblPr>
              <a:tblGrid>
                <a:gridCol w="2149200"/>
                <a:gridCol w="6267600"/>
              </a:tblGrid>
              <a:tr h="658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Segmentation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（市場を細分化する）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商品・サービス利用（経験有無、利用頻度、回数、プロセス、ベネフィット）、企業情報（人数、資本金、売上規模、本拠地、店舗がある地域）、企業の担当者・購買者情報（年齢、役職、決済権の有無）、商品・サービス購入時の購買動機、顧客企業が抱えている悩み、企業側の購買方針</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8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Targeting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（狙うべき市場を定める）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細分化した市場で狙うべきは？それはなぜ？</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有効な規模、優先順位、成長率、競合、到達可能性、測定可能性</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8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Positioning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（自社の立ち位置を見極める）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どんな競合他社がいる？動向は？</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3"/>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96" name="Google Shape;96;p3"/>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97" name="Google Shape;97;p3"/>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98" name="Google Shape;98;p3"/>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３C分析</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pic>
        <p:nvPicPr>
          <p:cNvPr id="334" name="Google Shape;334;p30"/>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35" name="Google Shape;335;p30"/>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36" name="Google Shape;336;p30"/>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149200"/>
                <a:gridCol w="62676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全国の通販企業へシステムを提供することで、通販企業とその先の個人のお客様の喜びに貢献する。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全国シェアNo.1の通販システム採用率。</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現状の商品・サービス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システム容量が多い大手企業向けの通販システムパッケージを販売中。</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37" name="Google Shape;337;p30"/>
          <p:cNvGraphicFramePr/>
          <p:nvPr/>
        </p:nvGraphicFramePr>
        <p:xfrm>
          <a:off x="364200" y="1950550"/>
          <a:ext cx="3000000" cy="3000000"/>
        </p:xfrm>
        <a:graphic>
          <a:graphicData uri="http://schemas.openxmlformats.org/drawingml/2006/table">
            <a:tbl>
              <a:tblPr>
                <a:noFill/>
                <a:tableStyleId>{398AEA78-58A1-404C-8DBA-EE43C0970FCC}</a:tableStyleId>
              </a:tblPr>
              <a:tblGrid>
                <a:gridCol w="2149200"/>
                <a:gridCol w="6267600"/>
              </a:tblGrid>
              <a:tr h="6553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Segmentation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（市場を細分化する）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現取引先をはじめ、大手企業が全体の20％をシェア。その他の中小企業が残りの80％を占める。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80％の内半分は開業後2年未満のスタートアップ企業。</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スタートアップ企業はシステム面への強い不安を感じるケースが多い。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8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Targeting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（狙うべき市場を定める）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中小企業（そのうちのスタートアップ企業）を顧客ターゲットとして狙うのはどうか。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特にスタートアップ企業向けの市場はブルーオーシャン。</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8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Positioning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（自社の立ち位置を見極める）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大手通販会社をメインにしているシステム競合は3社ほど存在。他の競合は明確に差別化できていない。</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「スタートアップ企業を応援する」というポジションに誰も競合がいない。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338" name="Google Shape;338;p30"/>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STP分析　</a:t>
            </a:r>
            <a:r>
              <a:rPr lang="ja">
                <a:solidFill>
                  <a:schemeClr val="lt1"/>
                </a:solidFill>
              </a:rPr>
              <a:t>記入例</a:t>
            </a:r>
            <a:r>
              <a:rPr lang="ja"/>
              <a:t>１：通販システム提供事業</a:t>
            </a:r>
            <a:endParaRPr/>
          </a:p>
        </p:txBody>
      </p:sp>
      <p:graphicFrame>
        <p:nvGraphicFramePr>
          <p:cNvPr id="339" name="Google Shape;339;p30"/>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2149200"/>
                <a:gridCol w="6267600"/>
              </a:tblGrid>
              <a:tr h="9448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従来の大手企業相手の戦略を変更し、通販事業スタートアップ企業向けに狙うべき市場を変更する。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システム提供に加え、保守のサービスも検討。また機能を絞り、出来るだけ始めやすい価格で提供する。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pic>
        <p:nvPicPr>
          <p:cNvPr id="344" name="Google Shape;344;p31"/>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45" name="Google Shape;345;p31"/>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46" name="Google Shape;346;p31"/>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149200"/>
                <a:gridCol w="62676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家の中を明るくするオリジナル家具を製造し、日本、世界の家庭を明るくする。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1年間で取扱店舗5,000超え。</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現状の商品・サービス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技術力が高い。主に3～5人家族を想定したテーブルや飾り棚を製造し、チェーンの家具店に卸してきた。</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47" name="Google Shape;347;p31"/>
          <p:cNvGraphicFramePr/>
          <p:nvPr/>
        </p:nvGraphicFramePr>
        <p:xfrm>
          <a:off x="364200" y="1950550"/>
          <a:ext cx="3000000" cy="3000000"/>
        </p:xfrm>
        <a:graphic>
          <a:graphicData uri="http://schemas.openxmlformats.org/drawingml/2006/table">
            <a:tbl>
              <a:tblPr>
                <a:noFill/>
                <a:tableStyleId>{398AEA78-58A1-404C-8DBA-EE43C0970FCC}</a:tableStyleId>
              </a:tblPr>
              <a:tblGrid>
                <a:gridCol w="2149200"/>
                <a:gridCol w="6267600"/>
              </a:tblGrid>
              <a:tr h="6553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Segmentation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（市場を細分化する）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家具の卸先：大手チェーンがほぼ9割を占める。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家具を使う消費者：単独世帯の割合が増えている。現状は単独世帯3割、夫婦＋子世帯3割、夫婦のみ2割、他2割。コロナで自宅に過ごす人が増えている。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8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Targeting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（狙うべき市場を定める）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単独世代向けにアプローチできている市場は、競合が少ない今が狙い目。</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デザイン勝負にもっていくと、大手の生産力に敵わない。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89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Positioning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（自社の立ち位置を見極める）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昔ながらの家具製造メーカーは、高い技術力で3世帯でも使える大きい家具づくりを推進。</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直近の動きとして、大手家具チェーン店がデザイン性の高い家具を製造し、市場に流通し始めた。</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348" name="Google Shape;348;p31"/>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STP分析　</a:t>
            </a:r>
            <a:r>
              <a:rPr lang="ja">
                <a:solidFill>
                  <a:schemeClr val="lt1"/>
                </a:solidFill>
              </a:rPr>
              <a:t>記入例</a:t>
            </a:r>
            <a:r>
              <a:rPr lang="ja"/>
              <a:t>２：家具の製造事業</a:t>
            </a:r>
            <a:endParaRPr/>
          </a:p>
        </p:txBody>
      </p:sp>
      <p:graphicFrame>
        <p:nvGraphicFramePr>
          <p:cNvPr id="349" name="Google Shape;349;p31"/>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2149200"/>
                <a:gridCol w="6267600"/>
              </a:tblGrid>
              <a:tr h="9448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単身住まいの人が安心して使用できる家具づくりを推進し、新しい顧客ファンを獲得する路線に変更する。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ただしものづくりの技術力を生かした“家具らしい家具”で、ものにこだわりのある一人暮らしの30代を想定し、使える家具をつくる。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卸先への情報発信も並行して行う。ポップの提案とセットで営業をかけることを検討。</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pic>
        <p:nvPicPr>
          <p:cNvPr id="354" name="Google Shape;354;p3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55" name="Google Shape;355;p3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56" name="Google Shape;356;p32"/>
          <p:cNvGraphicFramePr/>
          <p:nvPr/>
        </p:nvGraphicFramePr>
        <p:xfrm>
          <a:off x="364200" y="832142"/>
          <a:ext cx="3000000" cy="3000000"/>
        </p:xfrm>
        <a:graphic>
          <a:graphicData uri="http://schemas.openxmlformats.org/drawingml/2006/table">
            <a:tbl>
              <a:tblPr>
                <a:noFill/>
                <a:tableStyleId>{398AEA78-58A1-404C-8DBA-EE43C0970FCC}</a:tableStyleId>
              </a:tblPr>
              <a:tblGrid>
                <a:gridCol w="2149200"/>
                <a:gridCol w="62676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C9DAF8"/>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塾・学校の教材を電子化し、日本から世界に飛び出す若者を教育面で支援する。</a:t>
                      </a:r>
                      <a:endParaRPr sz="1000" u="none" cap="none" strike="noStrike">
                        <a:solidFill>
                          <a:srgbClr val="434343"/>
                        </a:solidFill>
                      </a:endParaRPr>
                    </a:p>
                  </a:txBody>
                  <a:tcPr marT="91425" marB="91425" marR="91425" marL="91425">
                    <a:lnL cap="flat" cmpd="sng" w="9525">
                      <a:solidFill>
                        <a:srgbClr val="C9DAF8"/>
                      </a:solidFill>
                      <a:prstDash val="solid"/>
                      <a:round/>
                      <a:headEnd len="sm" w="sm" type="none"/>
                      <a:tailEnd len="sm" w="sm" type="none"/>
                    </a:lnL>
                    <a:lnR cap="flat" cmpd="sng" w="9525">
                      <a:solidFill>
                        <a:srgbClr val="C9DAF8"/>
                      </a:solidFill>
                      <a:prstDash val="solid"/>
                      <a:round/>
                      <a:headEnd len="sm" w="sm" type="none"/>
                      <a:tailEnd len="sm" w="sm" type="none"/>
                    </a:lnR>
                    <a:lnT cap="flat" cmpd="sng" w="9525">
                      <a:solidFill>
                        <a:srgbClr val="C9DAF8"/>
                      </a:solidFill>
                      <a:prstDash val="solid"/>
                      <a:round/>
                      <a:headEnd len="sm" w="sm" type="none"/>
                      <a:tailEnd len="sm" w="sm" type="none"/>
                    </a:lnT>
                    <a:lnB cap="flat" cmpd="sng" w="9525">
                      <a:solidFill>
                        <a:srgbClr val="C9DAF8"/>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C9DAF8"/>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自社製品の取り扱い件数10,000件突破、グループ全体での売上目標：年商50億円。</a:t>
                      </a:r>
                      <a:endParaRPr sz="1000" u="none" cap="none" strike="noStrike">
                        <a:solidFill>
                          <a:srgbClr val="434343"/>
                        </a:solidFill>
                      </a:endParaRPr>
                    </a:p>
                  </a:txBody>
                  <a:tcPr marT="91425" marB="91425" marR="91425" marL="91425">
                    <a:lnL cap="flat" cmpd="sng" w="9525">
                      <a:solidFill>
                        <a:srgbClr val="C9DAF8"/>
                      </a:solidFill>
                      <a:prstDash val="solid"/>
                      <a:round/>
                      <a:headEnd len="sm" w="sm" type="none"/>
                      <a:tailEnd len="sm" w="sm" type="none"/>
                    </a:lnL>
                    <a:lnR cap="flat" cmpd="sng" w="9525">
                      <a:solidFill>
                        <a:srgbClr val="C9DAF8"/>
                      </a:solidFill>
                      <a:prstDash val="solid"/>
                      <a:round/>
                      <a:headEnd len="sm" w="sm" type="none"/>
                      <a:tailEnd len="sm" w="sm" type="none"/>
                    </a:lnR>
                    <a:lnT cap="flat" cmpd="sng" w="9525">
                      <a:solidFill>
                        <a:srgbClr val="C9DAF8"/>
                      </a:solidFill>
                      <a:prstDash val="solid"/>
                      <a:round/>
                      <a:headEnd len="sm" w="sm" type="none"/>
                      <a:tailEnd len="sm" w="sm" type="none"/>
                    </a:lnT>
                    <a:lnB cap="flat" cmpd="sng" w="9525">
                      <a:solidFill>
                        <a:srgbClr val="C9DAF8"/>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現状の商品・サービス</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C9DAF8"/>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映像で授業のサポートができるタッチパネル式の電子教材の提供。</a:t>
                      </a:r>
                      <a:endParaRPr sz="1000" u="none" cap="none" strike="noStrike">
                        <a:solidFill>
                          <a:srgbClr val="434343"/>
                        </a:solidFill>
                      </a:endParaRPr>
                    </a:p>
                  </a:txBody>
                  <a:tcPr marT="91425" marB="91425" marR="91425" marL="91425">
                    <a:lnL cap="flat" cmpd="sng" w="9525">
                      <a:solidFill>
                        <a:srgbClr val="C9DAF8"/>
                      </a:solidFill>
                      <a:prstDash val="solid"/>
                      <a:round/>
                      <a:headEnd len="sm" w="sm" type="none"/>
                      <a:tailEnd len="sm" w="sm" type="none"/>
                    </a:lnL>
                    <a:lnR cap="flat" cmpd="sng" w="9525">
                      <a:solidFill>
                        <a:srgbClr val="C9DAF8"/>
                      </a:solidFill>
                      <a:prstDash val="solid"/>
                      <a:round/>
                      <a:headEnd len="sm" w="sm" type="none"/>
                      <a:tailEnd len="sm" w="sm" type="none"/>
                    </a:lnR>
                    <a:lnT cap="flat" cmpd="sng" w="9525">
                      <a:solidFill>
                        <a:srgbClr val="C9DAF8"/>
                      </a:solidFill>
                      <a:prstDash val="solid"/>
                      <a:round/>
                      <a:headEnd len="sm" w="sm" type="none"/>
                      <a:tailEnd len="sm" w="sm" type="none"/>
                    </a:lnT>
                    <a:lnB cap="flat" cmpd="sng" w="9525">
                      <a:solidFill>
                        <a:srgbClr val="C9DAF8"/>
                      </a:solidFill>
                      <a:prstDash val="solid"/>
                      <a:round/>
                      <a:headEnd len="sm" w="sm" type="none"/>
                      <a:tailEnd len="sm" w="sm" type="none"/>
                    </a:lnB>
                  </a:tcPr>
                </a:tc>
              </a:tr>
            </a:tbl>
          </a:graphicData>
        </a:graphic>
      </p:graphicFrame>
      <p:sp>
        <p:nvSpPr>
          <p:cNvPr id="357" name="Google Shape;357;p3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STP分析　</a:t>
            </a:r>
            <a:r>
              <a:rPr lang="ja">
                <a:solidFill>
                  <a:schemeClr val="lt1"/>
                </a:solidFill>
              </a:rPr>
              <a:t>記入例</a:t>
            </a:r>
            <a:r>
              <a:rPr lang="ja"/>
              <a:t>３：デジタル教材提供事業</a:t>
            </a:r>
            <a:endParaRPr/>
          </a:p>
        </p:txBody>
      </p:sp>
      <p:graphicFrame>
        <p:nvGraphicFramePr>
          <p:cNvPr id="358" name="Google Shape;358;p32"/>
          <p:cNvGraphicFramePr/>
          <p:nvPr/>
        </p:nvGraphicFramePr>
        <p:xfrm>
          <a:off x="364200" y="3826642"/>
          <a:ext cx="3000000" cy="3000000"/>
        </p:xfrm>
        <a:graphic>
          <a:graphicData uri="http://schemas.openxmlformats.org/drawingml/2006/table">
            <a:tbl>
              <a:tblPr>
                <a:noFill/>
                <a:tableStyleId>{398AEA78-58A1-404C-8DBA-EE43C0970FCC}</a:tableStyleId>
              </a:tblPr>
              <a:tblGrid>
                <a:gridCol w="2149200"/>
                <a:gridCol w="6267600"/>
              </a:tblGrid>
              <a:tr h="94485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「学習意欲や学力向上として電子教材を使いたい」との方針をもっている学校を市場として狙う。</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（リモート、オンライン授業に、という訴求ではなく、電子教材で学習がさらにスムーズに、で訴求）</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電子教材の導入実績によるアンケート結果調査やヒアリングを開始。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59" name="Google Shape;359;p32"/>
          <p:cNvGraphicFramePr/>
          <p:nvPr/>
        </p:nvGraphicFramePr>
        <p:xfrm>
          <a:off x="364200" y="1950550"/>
          <a:ext cx="3000000" cy="3000000"/>
        </p:xfrm>
        <a:graphic>
          <a:graphicData uri="http://schemas.openxmlformats.org/drawingml/2006/table">
            <a:tbl>
              <a:tblPr>
                <a:noFill/>
                <a:tableStyleId>{398AEA78-58A1-404C-8DBA-EE43C0970FCC}</a:tableStyleId>
              </a:tblPr>
              <a:tblGrid>
                <a:gridCol w="2149200"/>
                <a:gridCol w="6267600"/>
              </a:tblGrid>
              <a:tr h="5760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Segmentation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（市場を細分化する）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小学校での導入実績は9割、その内、使用用途はほとんどが「資料の閲覧」。</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塾ではオンライン授業の導入率が約60％。満足度は高い。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51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Targeting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（狙うべき市場を定める）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学校法人は導入のハードルは低いが用途が資料の閲覧くらい。使える幅を提案できると受注につながる？コロナの状態が安定しない中コロナ訴求は微妙。学習意欲や学力向上として電子教材を使いたいニーズを満たす。</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60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Positioning</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（自社の立ち位置を見極める）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コロナの影響で2020年頃から参入企業が増えた。コロナ前から展開をしていた企業数社が強力。</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33"/>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365" name="Google Shape;365;p33"/>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366" name="Google Shape;366;p33"/>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367" name="Google Shape;367;p33"/>
          <p:cNvSpPr txBox="1"/>
          <p:nvPr>
            <p:ph type="ctrTitle"/>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2800"/>
              <a:buNone/>
            </a:pPr>
            <a:r>
              <a:rPr b="1" lang="ja" sz="3600"/>
              <a:t>5フォース分析</a:t>
            </a:r>
            <a:endParaRPr b="1" sz="36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pic>
        <p:nvPicPr>
          <p:cNvPr id="372" name="Google Shape;372;p34"/>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73" name="Google Shape;373;p34"/>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74" name="Google Shape;374;p34"/>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自社の事業は何のために行っている？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自社の事業は何の達成を目指している？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375" name="Google Shape;375;p34"/>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5フォース分析のフレームワークテンプレート</a:t>
            </a:r>
            <a:endParaRPr/>
          </a:p>
        </p:txBody>
      </p:sp>
      <p:graphicFrame>
        <p:nvGraphicFramePr>
          <p:cNvPr id="376" name="Google Shape;376;p34"/>
          <p:cNvGraphicFramePr/>
          <p:nvPr/>
        </p:nvGraphicFramePr>
        <p:xfrm>
          <a:off x="364200" y="1592533"/>
          <a:ext cx="3000000" cy="3000000"/>
        </p:xfrm>
        <a:graphic>
          <a:graphicData uri="http://schemas.openxmlformats.org/drawingml/2006/table">
            <a:tbl>
              <a:tblPr>
                <a:noFill/>
                <a:tableStyleId>{398AEA78-58A1-404C-8DBA-EE43C0970FCC}</a:tableStyleId>
              </a:tblPr>
              <a:tblGrid>
                <a:gridCol w="1491700"/>
                <a:gridCol w="6923900"/>
              </a:tblGrid>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競合他社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シェア率、従業員数、資本金、商品、ブランド性など、どんな特徴のある競合他社がいるか？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買い手の交渉力</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買い手（顧客）の影響力により、品質向上を求めたり、低価格帯を希望したりするリスクはあるか？</a:t>
                      </a:r>
                      <a:endParaRPr sz="1000" u="none" cap="none" strike="noStrike">
                        <a:solidFill>
                          <a:srgbClr val="9E9E9E"/>
                        </a:solidFill>
                        <a:latin typeface="Meiryo"/>
                        <a:ea typeface="Meiryo"/>
                        <a:cs typeface="Meiryo"/>
                        <a:sym typeface="Meiryo"/>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売り手の交渉力</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商品・サービスの原材料や資源の提供者の力により、原料の高騰や収支のバランス崩壊といったリスクはあるか？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代替品の脅威</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自社の商品やサービスに代わってしまうような他社品・他社のサービスはあるか？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新規参入の障壁</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市場規模や競合数、必要コストなど、市場内に新たな企業が参入しやすい状況か？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77" name="Google Shape;377;p34"/>
          <p:cNvGraphicFramePr/>
          <p:nvPr/>
        </p:nvGraphicFramePr>
        <p:xfrm>
          <a:off x="364200" y="4260867"/>
          <a:ext cx="3000000" cy="3000000"/>
        </p:xfrm>
        <a:graphic>
          <a:graphicData uri="http://schemas.openxmlformats.org/drawingml/2006/table">
            <a:tbl>
              <a:tblPr>
                <a:noFill/>
                <a:tableStyleId>{398AEA78-58A1-404C-8DBA-EE43C0970FCC}</a:tableStyleId>
              </a:tblPr>
              <a:tblGrid>
                <a:gridCol w="1491700"/>
                <a:gridCol w="6923900"/>
              </a:tblGrid>
              <a:tr h="5106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5つの脅威から、自社の戦略方針をどうするか？差別化すべきポイントをどこに見出すか？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pic>
        <p:nvPicPr>
          <p:cNvPr id="382" name="Google Shape;382;p35"/>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83" name="Google Shape;383;p35"/>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84" name="Google Shape;384;p35"/>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販売業者への加工食品の提供により、消費者に美味しい時間を届ける。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新製品ラインナップの拡充、売上規模を3倍に。</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385" name="Google Shape;385;p3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5フォース分析　</a:t>
            </a:r>
            <a:r>
              <a:rPr lang="ja">
                <a:solidFill>
                  <a:schemeClr val="lt1"/>
                </a:solidFill>
              </a:rPr>
              <a:t>記入例</a:t>
            </a:r>
            <a:r>
              <a:rPr lang="ja"/>
              <a:t>１：食品加工事業</a:t>
            </a:r>
            <a:endParaRPr/>
          </a:p>
        </p:txBody>
      </p:sp>
      <p:graphicFrame>
        <p:nvGraphicFramePr>
          <p:cNvPr id="386" name="Google Shape;386;p35"/>
          <p:cNvGraphicFramePr/>
          <p:nvPr/>
        </p:nvGraphicFramePr>
        <p:xfrm>
          <a:off x="364200" y="1592533"/>
          <a:ext cx="3000000" cy="3000000"/>
        </p:xfrm>
        <a:graphic>
          <a:graphicData uri="http://schemas.openxmlformats.org/drawingml/2006/table">
            <a:tbl>
              <a:tblPr>
                <a:noFill/>
                <a:tableStyleId>{398AEA78-58A1-404C-8DBA-EE43C0970FCC}</a:tableStyleId>
              </a:tblPr>
              <a:tblGrid>
                <a:gridCol w="1491700"/>
                <a:gridCol w="6923900"/>
              </a:tblGrid>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競合他社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競合数が多い。特に大手メーカーは自社工場による大量生産で安く提供できている。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買い手の交渉力</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大手メーカーの安価を比較した上で、低価格だが品質の良いものを提供するよう求めている。</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売り手の交渉力</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コロナにより原料価格が全体的に高騰、また輸送時の遅延リスクもある。</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代替品の脅威</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販売業者が自身で工場を完備し、自社内で食品加工を行うケースが複数件発生。</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新規参入の障壁</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競合数も多く設備投資もかかるため、参入はしにくい状況ではある。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87" name="Google Shape;387;p35"/>
          <p:cNvGraphicFramePr/>
          <p:nvPr/>
        </p:nvGraphicFramePr>
        <p:xfrm>
          <a:off x="364200" y="4260867"/>
          <a:ext cx="3000000" cy="3000000"/>
        </p:xfrm>
        <a:graphic>
          <a:graphicData uri="http://schemas.openxmlformats.org/drawingml/2006/table">
            <a:tbl>
              <a:tblPr>
                <a:noFill/>
                <a:tableStyleId>{398AEA78-58A1-404C-8DBA-EE43C0970FCC}</a:tableStyleId>
              </a:tblPr>
              <a:tblGrid>
                <a:gridCol w="1491700"/>
                <a:gridCol w="6923900"/>
              </a:tblGrid>
              <a:tr h="5106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価格高騰が大きな脅威。新たな原料仕入れルートの模索と、技術力アップによる製造コストの低下が急務。</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chemeClr val="dk1"/>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pic>
        <p:nvPicPr>
          <p:cNvPr id="392" name="Google Shape;392;p36"/>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393" name="Google Shape;393;p36"/>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394" name="Google Shape;394;p36"/>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自家用車に用いる部品を製造し、メーカーへ提供することで、自動車産業の発展に貢献。</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車両製造メーカーのシェアNo.1。</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395" name="Google Shape;395;p36"/>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5フォース分析　</a:t>
            </a:r>
            <a:r>
              <a:rPr lang="ja">
                <a:solidFill>
                  <a:schemeClr val="lt1"/>
                </a:solidFill>
              </a:rPr>
              <a:t>記入例</a:t>
            </a:r>
            <a:r>
              <a:rPr lang="ja"/>
              <a:t>２：車の部品メーカー</a:t>
            </a:r>
            <a:endParaRPr/>
          </a:p>
        </p:txBody>
      </p:sp>
      <p:graphicFrame>
        <p:nvGraphicFramePr>
          <p:cNvPr id="396" name="Google Shape;396;p36"/>
          <p:cNvGraphicFramePr/>
          <p:nvPr/>
        </p:nvGraphicFramePr>
        <p:xfrm>
          <a:off x="364200" y="1592533"/>
          <a:ext cx="3000000" cy="3000000"/>
        </p:xfrm>
        <a:graphic>
          <a:graphicData uri="http://schemas.openxmlformats.org/drawingml/2006/table">
            <a:tbl>
              <a:tblPr>
                <a:noFill/>
                <a:tableStyleId>{398AEA78-58A1-404C-8DBA-EE43C0970FCC}</a:tableStyleId>
              </a:tblPr>
              <a:tblGrid>
                <a:gridCol w="1491700"/>
                <a:gridCol w="6923900"/>
              </a:tblGrid>
              <a:tr h="523100">
                <a:tc>
                  <a:txBody>
                    <a:bodyPr/>
                    <a:lstStyle/>
                    <a:p>
                      <a:pPr indent="0" lvl="0" marL="0" marR="0" rtl="0" algn="ctr">
                        <a:lnSpc>
                          <a:spcPct val="100000"/>
                        </a:lnSpc>
                        <a:spcBef>
                          <a:spcPts val="0"/>
                        </a:spcBef>
                        <a:spcAft>
                          <a:spcPts val="0"/>
                        </a:spcAft>
                        <a:buClr>
                          <a:srgbClr val="000000"/>
                        </a:buClr>
                        <a:buSzPts val="1100"/>
                        <a:buFont typeface="Arial"/>
                        <a:buNone/>
                      </a:pPr>
                      <a:r>
                        <a:rPr b="0" i="0" lang="ja" sz="1100" u="none" cap="none" strike="noStrike">
                          <a:solidFill>
                            <a:schemeClr val="lt1"/>
                          </a:solidFill>
                          <a:latin typeface="Arial"/>
                          <a:ea typeface="Arial"/>
                          <a:cs typeface="Arial"/>
                          <a:sym typeface="Arial"/>
                        </a:rPr>
                        <a:t>競合他社</a:t>
                      </a:r>
                      <a:endParaRPr b="0"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434343"/>
                          </a:solidFill>
                          <a:latin typeface="Arial"/>
                          <a:ea typeface="Arial"/>
                          <a:cs typeface="Arial"/>
                          <a:sym typeface="Arial"/>
                        </a:rPr>
                        <a:t>大手車両製造メーカーの系列にあたる業者を筆頭に、部品製造に携わるライバル企業が数多く存在する。</a:t>
                      </a:r>
                      <a:endParaRPr b="0" i="0" sz="1000" u="none" cap="none" strike="noStrike">
                        <a:solidFill>
                          <a:srgbClr val="434343"/>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0" i="0" lang="ja" sz="1100" u="none" cap="none" strike="noStrike">
                          <a:solidFill>
                            <a:schemeClr val="lt1"/>
                          </a:solidFill>
                          <a:latin typeface="Arial"/>
                          <a:ea typeface="Arial"/>
                          <a:cs typeface="Arial"/>
                          <a:sym typeface="Arial"/>
                        </a:rPr>
                        <a:t>買い手の交渉力</a:t>
                      </a:r>
                      <a:endParaRPr b="0"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434343"/>
                          </a:solidFill>
                          <a:latin typeface="Arial"/>
                          <a:ea typeface="Arial"/>
                          <a:cs typeface="Arial"/>
                          <a:sym typeface="Arial"/>
                        </a:rPr>
                        <a:t>大手車両製造メーカーはかなり厳しい価格と品質を要求。</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0" i="0" lang="ja" sz="1100" u="none" cap="none" strike="noStrike">
                          <a:solidFill>
                            <a:schemeClr val="lt1"/>
                          </a:solidFill>
                          <a:latin typeface="Arial"/>
                          <a:ea typeface="Arial"/>
                          <a:cs typeface="Arial"/>
                          <a:sym typeface="Arial"/>
                        </a:rPr>
                        <a:t>売り手の交渉力</a:t>
                      </a:r>
                      <a:endParaRPr b="0"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434343"/>
                          </a:solidFill>
                          <a:latin typeface="Arial"/>
                          <a:ea typeface="Arial"/>
                          <a:cs typeface="Arial"/>
                          <a:sym typeface="Arial"/>
                        </a:rPr>
                        <a:t>部品素材の供給量は大きく変動なし。コロナの影響で一時輸入が困難になった。</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0" i="0" lang="ja" sz="1100" u="none" cap="none" strike="noStrike">
                          <a:solidFill>
                            <a:schemeClr val="lt1"/>
                          </a:solidFill>
                          <a:latin typeface="Arial"/>
                          <a:ea typeface="Arial"/>
                          <a:cs typeface="Arial"/>
                          <a:sym typeface="Arial"/>
                        </a:rPr>
                        <a:t>代替品の脅威</a:t>
                      </a:r>
                      <a:endParaRPr b="0"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434343"/>
                          </a:solidFill>
                          <a:latin typeface="Arial"/>
                          <a:ea typeface="Arial"/>
                          <a:cs typeface="Arial"/>
                          <a:sym typeface="Arial"/>
                        </a:rPr>
                        <a:t>ガソリンで走る自家用車のスタイルがEV（電気自動車）にシフトする可能性が高い。</a:t>
                      </a:r>
                      <a:endParaRPr b="0" i="0" sz="1000" u="none" cap="none" strike="noStrike">
                        <a:solidFill>
                          <a:srgbClr val="434343"/>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434343"/>
                          </a:solidFill>
                          <a:latin typeface="Arial"/>
                          <a:ea typeface="Arial"/>
                          <a:cs typeface="Arial"/>
                          <a:sym typeface="Arial"/>
                        </a:rPr>
                        <a:t>これに伴い部品製造の需要も変化すると予測される。</a:t>
                      </a:r>
                      <a:endParaRPr b="0" i="0" sz="1000" u="none" cap="none" strike="noStrike">
                        <a:solidFill>
                          <a:srgbClr val="434343"/>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0" i="0" lang="ja" sz="1100" u="none" cap="none" strike="noStrike">
                          <a:solidFill>
                            <a:schemeClr val="lt1"/>
                          </a:solidFill>
                          <a:latin typeface="Arial"/>
                          <a:ea typeface="Arial"/>
                          <a:cs typeface="Arial"/>
                          <a:sym typeface="Arial"/>
                        </a:rPr>
                        <a:t>新規参入の障壁</a:t>
                      </a:r>
                      <a:endParaRPr b="0" i="0" sz="1100" u="none" cap="none" strike="noStrike">
                        <a:solidFill>
                          <a:schemeClr val="lt1"/>
                        </a:solidFill>
                        <a:latin typeface="Arial"/>
                        <a:ea typeface="Arial"/>
                        <a:cs typeface="Arial"/>
                        <a:sym typeface="Aria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b="0" i="0" lang="ja" sz="1000" u="none" cap="none" strike="noStrike">
                          <a:solidFill>
                            <a:srgbClr val="434343"/>
                          </a:solidFill>
                          <a:latin typeface="Arial"/>
                          <a:ea typeface="Arial"/>
                          <a:cs typeface="Arial"/>
                          <a:sym typeface="Arial"/>
                        </a:rPr>
                        <a:t>EVに対応した自動車部品のメーカーが今後伸びる可能性がある。</a:t>
                      </a:r>
                      <a:endParaRPr b="0" i="0" sz="1000" u="none" cap="none" strike="noStrike">
                        <a:solidFill>
                          <a:srgbClr val="434343"/>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434343"/>
                        </a:solidFill>
                        <a:latin typeface="Arial"/>
                        <a:ea typeface="Arial"/>
                        <a:cs typeface="Arial"/>
                        <a:sym typeface="Aria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397" name="Google Shape;397;p36"/>
          <p:cNvGraphicFramePr/>
          <p:nvPr/>
        </p:nvGraphicFramePr>
        <p:xfrm>
          <a:off x="364200" y="4260867"/>
          <a:ext cx="3000000" cy="3000000"/>
        </p:xfrm>
        <a:graphic>
          <a:graphicData uri="http://schemas.openxmlformats.org/drawingml/2006/table">
            <a:tbl>
              <a:tblPr>
                <a:noFill/>
                <a:tableStyleId>{398AEA78-58A1-404C-8DBA-EE43C0970FCC}</a:tableStyleId>
              </a:tblPr>
              <a:tblGrid>
                <a:gridCol w="1491700"/>
                <a:gridCol w="6923900"/>
              </a:tblGrid>
              <a:tr h="5106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大きな脅威としては、EV化により従来のガソリン車の部品の需要がなくなる可能性がある点が挙げられる。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競合が動き出す前に、EV化にいち早く切り替えるか、あるいは自動車以外の事業へと幅を広げるか、検討が必要。</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pic>
        <p:nvPicPr>
          <p:cNvPr id="402" name="Google Shape;402;p37"/>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03" name="Google Shape;403;p37"/>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04" name="Google Shape;404;p37"/>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491700"/>
                <a:gridCol w="69239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各企業のWebサイト制作に貢献し、マーケティングを加速させる。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契約件数10,000件を突破、3年後までに全国シェア10番内に入る。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05" name="Google Shape;405;p37"/>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5フォース分析　</a:t>
            </a:r>
            <a:r>
              <a:rPr lang="ja">
                <a:solidFill>
                  <a:schemeClr val="lt1"/>
                </a:solidFill>
              </a:rPr>
              <a:t>記入例</a:t>
            </a:r>
            <a:r>
              <a:rPr lang="ja"/>
              <a:t>３：サイト制作代行</a:t>
            </a:r>
            <a:endParaRPr/>
          </a:p>
        </p:txBody>
      </p:sp>
      <p:graphicFrame>
        <p:nvGraphicFramePr>
          <p:cNvPr id="406" name="Google Shape;406;p37"/>
          <p:cNvGraphicFramePr/>
          <p:nvPr/>
        </p:nvGraphicFramePr>
        <p:xfrm>
          <a:off x="364200" y="1592533"/>
          <a:ext cx="3000000" cy="3000000"/>
        </p:xfrm>
        <a:graphic>
          <a:graphicData uri="http://schemas.openxmlformats.org/drawingml/2006/table">
            <a:tbl>
              <a:tblPr>
                <a:noFill/>
                <a:tableStyleId>{398AEA78-58A1-404C-8DBA-EE43C0970FCC}</a:tableStyleId>
              </a:tblPr>
              <a:tblGrid>
                <a:gridCol w="1491700"/>
                <a:gridCol w="6923900"/>
              </a:tblGrid>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競合他社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マーケティング全般を支援するサービスから、サイト制作に特化した競合まで、数が多い。</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買い手の交渉力</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選べる競合が多いため、高い品質と低コストでないとなかなか依頼されない。</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売り手の交渉力</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特になし。</a:t>
                      </a:r>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代替品の脅威</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競合の各種サービスに加えて、直近は未経験でもテンプレに情報をあてはめてサイト制作ができるようなサービスも展開されている。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231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新規参入の障壁</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設備投資は不要で参入のハードルは低いが、サイト制作のノウハウがないと生き残りにくい。</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407" name="Google Shape;407;p37"/>
          <p:cNvGraphicFramePr/>
          <p:nvPr/>
        </p:nvGraphicFramePr>
        <p:xfrm>
          <a:off x="364200" y="4260867"/>
          <a:ext cx="3000000" cy="3000000"/>
        </p:xfrm>
        <a:graphic>
          <a:graphicData uri="http://schemas.openxmlformats.org/drawingml/2006/table">
            <a:tbl>
              <a:tblPr>
                <a:noFill/>
                <a:tableStyleId>{398AEA78-58A1-404C-8DBA-EE43C0970FCC}</a:tableStyleId>
              </a:tblPr>
              <a:tblGrid>
                <a:gridCol w="1491700"/>
                <a:gridCol w="6923900"/>
              </a:tblGrid>
              <a:tr h="5106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競合との差別化が圧倒的でないと進展させにくい。クリエイティブのデザイン力に特化　など他社との明確な差別化を見出し、訴求軸にする。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38"/>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413" name="Google Shape;413;p38"/>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414" name="Google Shape;414;p38"/>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415" name="Google Shape;415;p38"/>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AIDMA</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pic>
        <p:nvPicPr>
          <p:cNvPr id="420" name="Google Shape;420;p39"/>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21" name="Google Shape;421;p39"/>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22" name="Google Shape;422;p39"/>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どのような顧客をターゲットにするのか？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顧客が最終的にどう行動するのが理想なのか？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23" name="Google Shape;423;p39"/>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AIDMAのフレームワークテンプレート</a:t>
            </a:r>
            <a:endParaRPr/>
          </a:p>
        </p:txBody>
      </p:sp>
      <p:graphicFrame>
        <p:nvGraphicFramePr>
          <p:cNvPr id="424" name="Google Shape;424;p39"/>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顧客はどのようにして自社の商品・サービスに気付くのか？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顧客はどのようにして自社の商品・サービスに関心をもつのか？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Desire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（欲求）</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顧客はどのようにして自社の商品・サービスを欲しいと思うのか？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Memory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（記憶）</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顧客はどのようにして自社の商品・サービスを記憶するのか？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顧客はどのようにして自社の商品・サービスを購入するのか？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3C分析のフレームワークテンプレート</a:t>
            </a:r>
            <a:endParaRPr/>
          </a:p>
        </p:txBody>
      </p:sp>
      <p:pic>
        <p:nvPicPr>
          <p:cNvPr id="104" name="Google Shape;104;p4"/>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05" name="Google Shape;105;p4"/>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06" name="Google Shape;106;p4"/>
          <p:cNvGraphicFramePr/>
          <p:nvPr/>
        </p:nvGraphicFramePr>
        <p:xfrm>
          <a:off x="364188" y="830079"/>
          <a:ext cx="3000000" cy="3000000"/>
        </p:xfrm>
        <a:graphic>
          <a:graphicData uri="http://schemas.openxmlformats.org/drawingml/2006/table">
            <a:tbl>
              <a:tblPr>
                <a:noFill/>
                <a:tableStyleId>{398AEA78-58A1-404C-8DBA-EE43C0970FCC}</a:tableStyleId>
              </a:tblPr>
              <a:tblGrid>
                <a:gridCol w="1352600"/>
                <a:gridCol w="70630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99999"/>
                          </a:solidFill>
                        </a:rPr>
                        <a:t>自社の事業は何のために行っている？</a:t>
                      </a:r>
                      <a:endParaRPr sz="1000" u="none" cap="none" strike="noStrike">
                        <a:solidFill>
                          <a:srgbClr val="999999"/>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99999"/>
                          </a:solidFill>
                        </a:rPr>
                        <a:t>自社の事業は何の達成を目指している？</a:t>
                      </a:r>
                      <a:endParaRPr sz="1000" u="none" cap="none" strike="noStrike">
                        <a:solidFill>
                          <a:srgbClr val="999999"/>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07" name="Google Shape;107;p4"/>
          <p:cNvGraphicFramePr/>
          <p:nvPr/>
        </p:nvGraphicFramePr>
        <p:xfrm>
          <a:off x="364200" y="3231169"/>
          <a:ext cx="3000000" cy="3000000"/>
        </p:xfrm>
        <a:graphic>
          <a:graphicData uri="http://schemas.openxmlformats.org/drawingml/2006/table">
            <a:tbl>
              <a:tblPr>
                <a:noFill/>
                <a:tableStyleId>{398AEA78-58A1-404C-8DBA-EE43C0970FCC}</a:tableStyleId>
              </a:tblPr>
              <a:tblGrid>
                <a:gridCol w="1352600"/>
                <a:gridCol w="7063000"/>
              </a:tblGrid>
              <a:tr h="7916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需要があって（市場・顧客）ライバル企業の参入が少なく（競合）自社の強みが活かせる（自社）分野・アプローチ方法は？</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46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戦略方針・施策案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上記の分野への参入・アプローチを実施するために、どういう戦略方針をとるか？どういう施策を実行すべきか。</a:t>
                      </a:r>
                      <a:endParaRPr sz="1000" u="none" cap="none" strike="noStrike">
                        <a:solidFill>
                          <a:srgbClr val="999999"/>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08" name="Google Shape;108;p4"/>
          <p:cNvGraphicFramePr/>
          <p:nvPr/>
        </p:nvGraphicFramePr>
        <p:xfrm>
          <a:off x="364200" y="1608827"/>
          <a:ext cx="3000000" cy="3000000"/>
        </p:xfrm>
        <a:graphic>
          <a:graphicData uri="http://schemas.openxmlformats.org/drawingml/2006/table">
            <a:tbl>
              <a:tblPr>
                <a:noFill/>
                <a:tableStyleId>{398AEA78-58A1-404C-8DBA-EE43C0970FCC}</a:tableStyleId>
              </a:tblPr>
              <a:tblGrid>
                <a:gridCol w="2805200"/>
                <a:gridCol w="2805200"/>
                <a:gridCol w="2805200"/>
              </a:tblGrid>
              <a:tr h="357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Customer（市場・顧客）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Competitor（競合）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Company（自社）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r>
              <a:tr h="1189225">
                <a:tc>
                  <a:txBody>
                    <a:bodyPr/>
                    <a:lstStyle/>
                    <a:p>
                      <a:pPr indent="0" lvl="0" marL="0" marR="0" rtl="0" algn="l">
                        <a:lnSpc>
                          <a:spcPct val="100000"/>
                        </a:lnSpc>
                        <a:spcBef>
                          <a:spcPts val="0"/>
                        </a:spcBef>
                        <a:spcAft>
                          <a:spcPts val="0"/>
                        </a:spcAft>
                        <a:buClr>
                          <a:schemeClr val="dk1"/>
                        </a:buClr>
                        <a:buSzPts val="1100"/>
                        <a:buFont typeface="Arial"/>
                        <a:buNone/>
                      </a:pPr>
                      <a:r>
                        <a:rPr lang="ja" sz="950" u="none" cap="none" strike="noStrike">
                          <a:solidFill>
                            <a:srgbClr val="9E9E9E"/>
                          </a:solidFill>
                        </a:rPr>
                        <a:t>市場の規模・成長率・市場や業界が影響を受けるような規制緩和、法改正・経済成長、景気変動・トレンド、顧客の思考変化といった社会的変化・技術革新、IT化・代替品や代替サービスの登場・市場への新規企業の参入状況・価格競争状況・需要と供給の状況・仲介業者や卸業者との関係性</a:t>
                      </a:r>
                      <a:endParaRPr sz="950" u="none" cap="none" strike="noStrike"/>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競合の数・種類・シェア率・業界内No.企業の情報・自社と似た企業の情報・競合の販促戦略・競合が保有している資源（人員体制や資金、独自の生産ルートなど）・新規参入してきた競合</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自社の企業理念やビジョン・事業内容・自社の事業や製品、サービスの特徴や強み、弱み・製品の売上規模・市場でのシェア率・ラインナップの詳細・販売戦略の詳細・社員数・資本力・投資能力・販路や製造ノウハウ、技術力で差別化できる点</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pic>
        <p:nvPicPr>
          <p:cNvPr id="429" name="Google Shape;429;p40"/>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30" name="Google Shape;430;p40"/>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31" name="Google Shape;431;p40"/>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展示会に参加した企業担当者。よい提携先を探している。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自社と契約を結んでもらう。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32" name="Google Shape;432;p40"/>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AIDMA　</a:t>
            </a:r>
            <a:r>
              <a:rPr lang="ja">
                <a:solidFill>
                  <a:schemeClr val="lt1"/>
                </a:solidFill>
              </a:rPr>
              <a:t>記入例</a:t>
            </a:r>
            <a:r>
              <a:rPr lang="ja"/>
              <a:t>１：対面で新規契約を結ぶ</a:t>
            </a:r>
            <a:endParaRPr/>
          </a:p>
        </p:txBody>
      </p:sp>
      <p:graphicFrame>
        <p:nvGraphicFramePr>
          <p:cNvPr id="433" name="Google Shape;433;p40"/>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設置した展示スペースのポップと什器で目に触れさせる。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展示スペースの入口に、製品のコンセプトと得られるメリットを掲載。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競合調査により、圧倒的に差別化できる点をメリットとおく。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Desire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（欲求）</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足を止めた担当者に声をかけ、担当者の悩みのヒアリングと製品の魅力を提案する。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話したくない、あるいは急いでいるようなら、資料のみお渡しする。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Memory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（記憶）</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後で読み返せるよう資料をお渡しする。普通の資料だと印象が薄いので、エコバック＋資料にし、エコバックを他の企業の資料入れに使ってもらう。</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提案した担当者には名刺を、資料内には特設サイトのＱＲコードを添付しておき、誘導する。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pic>
        <p:nvPicPr>
          <p:cNvPr id="438" name="Google Shape;438;p41"/>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39" name="Google Shape;439;p41"/>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40" name="Google Shape;440;p41"/>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インターネットで製品を探している企業担当者。</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広告に誘導し、サイト上で自社製品を購入してもらう。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41" name="Google Shape;441;p41"/>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AIDMA　</a:t>
            </a:r>
            <a:r>
              <a:rPr lang="ja">
                <a:solidFill>
                  <a:schemeClr val="lt1"/>
                </a:solidFill>
              </a:rPr>
              <a:t>記入例</a:t>
            </a:r>
            <a:r>
              <a:rPr lang="ja"/>
              <a:t>２：サイト上で製品を購入</a:t>
            </a:r>
            <a:endParaRPr/>
          </a:p>
        </p:txBody>
      </p:sp>
      <p:graphicFrame>
        <p:nvGraphicFramePr>
          <p:cNvPr id="442" name="Google Shape;442;p41"/>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検索キーワードを設定し、広告を出稿する。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企業担当者の悩みを深堀し、何それ！と目を止めるタイトルをつける。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ランディングページに誘導、ページの冒頭で製品のコンセプトと得られるメリットを掲載。</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競合調査により、圧倒的に差別化できる点をメリットとおく。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Desire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（欲求）</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企業担当者の悩みと、悩みの原因の明確化、悩みを製品が解決する理由と根拠、第三者の保証…など、</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購買に繋がる要素をページ内に分かりやすくまとめ、欲しいと思わせる。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Memory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（記憶）</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「迷うならブックマークを」とし、再度戻ってこれるようにしておく。</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（基本はこの場で購入してほしいので、なるべく「購入」に繋げる）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今申し込むともらえる特典を用意し、購入ボタンで購入を促す。</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フォームは簡易入力、見やすさにこだわり、分かりやすくしておく。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pic>
        <p:nvPicPr>
          <p:cNvPr id="447" name="Google Shape;447;p4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48" name="Google Shape;448;p4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49" name="Google Shape;449;p42"/>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自社製品について認知がない企業担当者。</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チラシ同梱で自社を知ってもらい、問い合わせにつなげる。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50" name="Google Shape;450;p4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AIDMA　</a:t>
            </a:r>
            <a:r>
              <a:rPr lang="ja">
                <a:solidFill>
                  <a:schemeClr val="lt1"/>
                </a:solidFill>
              </a:rPr>
              <a:t>記入例</a:t>
            </a:r>
            <a:r>
              <a:rPr lang="ja"/>
              <a:t>３：チラシによる問い合わせ</a:t>
            </a:r>
            <a:endParaRPr/>
          </a:p>
        </p:txBody>
      </p:sp>
      <p:graphicFrame>
        <p:nvGraphicFramePr>
          <p:cNvPr id="451" name="Google Shape;451;p42"/>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企業の郵便受けにチラシを入れる。開封率が重要なので、DMに見えないよう工夫する。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手紙のような便箋タイプや、巻物タイプなど特殊な形状を検討。</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開封後真っ先に目がいく位置に、製品のコンセプトと得られるメリットを掲載。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競合調査により、圧倒的に差別化できる点をメリットとおく。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Desire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（欲求）</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企業担当者の悩みと、悩みの原因の明確化、悩みを製品が解決する理由と根拠、第三者の保証…など、</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購買に繋がる要素を紙面に分かりやすくまとめ、欲しいと思わせる。目線の流れを意識。</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Memory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（記憶）</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ビジュアルで印象づける。使用者のとても嬉しそうな顔写真や、製品を使ってほしい熱意が伝わる社長・社員の写真など。</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今申し込むともらえる特典を用意し、連絡先を記載する。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手軽さ重視でWeb誘導できるQRコードも準備する。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43"/>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457" name="Google Shape;457;p43"/>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458" name="Google Shape;458;p43"/>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459" name="Google Shape;459;p43"/>
          <p:cNvSpPr txBox="1"/>
          <p:nvPr>
            <p:ph type="ctrTitle"/>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2800"/>
              <a:buNone/>
            </a:pPr>
            <a:r>
              <a:rPr b="1" lang="ja" sz="3600"/>
              <a:t>AISAS</a:t>
            </a:r>
            <a:endParaRPr b="1" sz="30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pic>
        <p:nvPicPr>
          <p:cNvPr id="464" name="Google Shape;464;p44"/>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65" name="Google Shape;465;p44"/>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66" name="Google Shape;466;p44"/>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どのような顧客をターゲットにするのか？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顧客が最終的にどう行動するのが理想なのか？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67" name="Google Shape;467;p44"/>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AISASのフレームワークテンプレート</a:t>
            </a:r>
            <a:endParaRPr/>
          </a:p>
        </p:txBody>
      </p:sp>
      <p:graphicFrame>
        <p:nvGraphicFramePr>
          <p:cNvPr id="468" name="Google Shape;468;p44"/>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顧客はどのようにして自社の商品・サービスに気付くのか？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顧客はどのようにして自社の商品・サービスに関心をもつのか？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Search</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（検索）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顧客はどのようにして自社の商品・サービスを検索するのか？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顧客はどのようにして自社の商品・サービスを購入するのか？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Share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（共有）</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顧客はどのようにして自社の商品・サービスを共有するのか？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2" name="Shape 472"/>
        <p:cNvGrpSpPr/>
        <p:nvPr/>
      </p:nvGrpSpPr>
      <p:grpSpPr>
        <a:xfrm>
          <a:off x="0" y="0"/>
          <a:ext cx="0" cy="0"/>
          <a:chOff x="0" y="0"/>
          <a:chExt cx="0" cy="0"/>
        </a:xfrm>
      </p:grpSpPr>
      <p:pic>
        <p:nvPicPr>
          <p:cNvPr id="473" name="Google Shape;473;p45"/>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74" name="Google Shape;474;p45"/>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75" name="Google Shape;475;p45"/>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展示会に参加した企業担当者。よい提携先を探している。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自社と契約を結んでもらう。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76" name="Google Shape;476;p4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AISAS　</a:t>
            </a:r>
            <a:r>
              <a:rPr lang="ja">
                <a:solidFill>
                  <a:schemeClr val="lt1"/>
                </a:solidFill>
              </a:rPr>
              <a:t>記入例</a:t>
            </a:r>
            <a:r>
              <a:rPr lang="ja"/>
              <a:t>１：対面で新規契約を結ぶ</a:t>
            </a:r>
            <a:endParaRPr/>
          </a:p>
        </p:txBody>
      </p:sp>
      <p:graphicFrame>
        <p:nvGraphicFramePr>
          <p:cNvPr id="477" name="Google Shape;477;p45"/>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設置した展示スペースのポップと什器で目に触れさせる。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展示スペースの入口に、製品のコンセプトと得られるメリットを掲載。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競合調査により、圧倒的に差別化できる点をメリットとおく。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Search</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（検索）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他社製品との比較資料を用意し、他社との違いをその場で確認してもらえるようにする。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提案した担当者には名刺を、資料内には特設サイトのＱＲコードを添付しておき、誘導する。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Share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（共有）</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契約後のサービス満足度が高い場合は事例紹介させてもらえないかを打診する。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pic>
        <p:nvPicPr>
          <p:cNvPr id="482" name="Google Shape;482;p46"/>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83" name="Google Shape;483;p46"/>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84" name="Google Shape;484;p46"/>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インターネットで製品を探している企業担当者。</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広告に誘導し、サイト上で自社製品を購入してもらう。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85" name="Google Shape;485;p46"/>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AISAS　</a:t>
            </a:r>
            <a:r>
              <a:rPr lang="ja">
                <a:solidFill>
                  <a:schemeClr val="lt1"/>
                </a:solidFill>
              </a:rPr>
              <a:t>記入例</a:t>
            </a:r>
            <a:r>
              <a:rPr lang="ja"/>
              <a:t>２：サイト上で製品を購入</a:t>
            </a:r>
            <a:endParaRPr/>
          </a:p>
        </p:txBody>
      </p:sp>
      <p:graphicFrame>
        <p:nvGraphicFramePr>
          <p:cNvPr id="486" name="Google Shape;486;p46"/>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検索キーワードを設定し、広告を出稿する。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企業担当者の悩みを深堀し、何それ！と目を止めるタイトルをつける。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ランディングページに誘導、ページの冒頭で製品のコンセプトと得られるメリットを掲載。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競合調査により、圧倒的に差別化できる点をメリットとおく。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Search</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（検索）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ページ内でも他社製品との差別化のポイントに触れておく。</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比較表を掲載するのも検討。</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今申し込むともらえる特典を用意し、購入ボタンで購入を促す。</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フォームは簡易入力、見やすさにこだわり、分かりやすくしておく。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Share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（共有）</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SNSでの拡散ボタンを設置しておき、購入後のシェアをしてくれた方に追加特典を用意する。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pic>
        <p:nvPicPr>
          <p:cNvPr id="491" name="Google Shape;491;p47"/>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492" name="Google Shape;492;p47"/>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493" name="Google Shape;493;p47"/>
          <p:cNvGraphicFramePr/>
          <p:nvPr/>
        </p:nvGraphicFramePr>
        <p:xfrm>
          <a:off x="364200" y="832142"/>
          <a:ext cx="3000000" cy="3000000"/>
        </p:xfrm>
        <a:graphic>
          <a:graphicData uri="http://schemas.openxmlformats.org/drawingml/2006/table">
            <a:tbl>
              <a:tblPr>
                <a:noFill/>
                <a:tableStyleId>{398AEA78-58A1-404C-8DBA-EE43C0970FCC}</a:tableStyleId>
              </a:tblPr>
              <a:tblGrid>
                <a:gridCol w="1652525"/>
                <a:gridCol w="6763075"/>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ターゲットとなる顧客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自社製品について認知がない企業担当者。</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目指すべきゴール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チラシ同梱で自社を知ってもらい、問い合わせにつなげる。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494" name="Google Shape;494;p47"/>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AISAS　</a:t>
            </a:r>
            <a:r>
              <a:rPr lang="ja">
                <a:solidFill>
                  <a:schemeClr val="lt1"/>
                </a:solidFill>
              </a:rPr>
              <a:t>記入例</a:t>
            </a:r>
            <a:r>
              <a:rPr lang="ja"/>
              <a:t>３：チラシによる問い合わせ</a:t>
            </a:r>
            <a:endParaRPr/>
          </a:p>
        </p:txBody>
      </p:sp>
      <p:graphicFrame>
        <p:nvGraphicFramePr>
          <p:cNvPr id="495" name="Google Shape;495;p47"/>
          <p:cNvGraphicFramePr/>
          <p:nvPr/>
        </p:nvGraphicFramePr>
        <p:xfrm>
          <a:off x="364200" y="1592513"/>
          <a:ext cx="3000000" cy="3000000"/>
        </p:xfrm>
        <a:graphic>
          <a:graphicData uri="http://schemas.openxmlformats.org/drawingml/2006/table">
            <a:tbl>
              <a:tblPr>
                <a:noFill/>
                <a:tableStyleId>{398AEA78-58A1-404C-8DBA-EE43C0970FCC}</a:tableStyleId>
              </a:tblPr>
              <a:tblGrid>
                <a:gridCol w="1652525"/>
                <a:gridCol w="6763075"/>
              </a:tblGrid>
              <a:tr h="636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Attention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（注意）</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企業の郵便受けにチラシを入れる。開封率が重要なので、DMだと見えないよう工夫する。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手紙のような便箋タイプや、巻物タイプなど特殊な形状を検討。</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6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Interest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（関心）</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開封後真っ先に目がいく位置に、製品のコンセプトと得られるメリットを掲載。</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競合調査により、圧倒的に差別化できる点をメリットとおく。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6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Search</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（検索）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紙面内でも他社製品との差別化のポイントに触れておく。</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比較表を掲載するのも検討。</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6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（購入）</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今申し込むともらえる特典を用意し、連絡先を記載する。</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手軽さ重視でWeb誘導できるQRコードも準備する。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636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Share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（共有）</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問い合わせ時に、成約後、もしサービス満足度が高い場合は事例紹介させてもらえないかを打診する。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48"/>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501" name="Google Shape;501;p48"/>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502" name="Google Shape;502;p48"/>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503" name="Google Shape;503;p48"/>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PDCA</a:t>
            </a:r>
            <a:endParaRPr b="1" i="0" sz="3600" u="none" cap="none" strike="noStrike">
              <a:solidFill>
                <a:srgbClr val="FFFFFF"/>
              </a:solidFill>
              <a:latin typeface="Arial"/>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pic>
        <p:nvPicPr>
          <p:cNvPr id="508" name="Google Shape;508;p49"/>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09" name="Google Shape;509;p49"/>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10" name="Google Shape;510;p49"/>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PDCAのフレームワークテンプレート</a:t>
            </a:r>
            <a:endParaRPr/>
          </a:p>
        </p:txBody>
      </p:sp>
      <p:graphicFrame>
        <p:nvGraphicFramePr>
          <p:cNvPr id="511" name="Google Shape;511;p49"/>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事業・施策の目的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PDCAにより改善したい事業や施策は、何のために推進しているのか？</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E9E9E"/>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12" name="Google Shape;512;p49"/>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（計画）</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どのように企画・立案するか？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Do</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（実行）</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計画した企画や立案をどのように実行するか？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Check</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（確認）</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実行した施策の実績をどのように確認するか？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（改善）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確認した実績からどのように改善するか？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3C分析　記入例１：木材・木製品製造業</a:t>
            </a:r>
            <a:endParaRPr/>
          </a:p>
        </p:txBody>
      </p:sp>
      <p:sp>
        <p:nvSpPr>
          <p:cNvPr id="114" name="Google Shape;114;p5"/>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15" name="Google Shape;115;p5"/>
          <p:cNvGraphicFramePr/>
          <p:nvPr/>
        </p:nvGraphicFramePr>
        <p:xfrm>
          <a:off x="364188" y="830079"/>
          <a:ext cx="3000000" cy="3000000"/>
        </p:xfrm>
        <a:graphic>
          <a:graphicData uri="http://schemas.openxmlformats.org/drawingml/2006/table">
            <a:tbl>
              <a:tblPr>
                <a:noFill/>
                <a:tableStyleId>{398AEA78-58A1-404C-8DBA-EE43C0970FCC}</a:tableStyleId>
              </a:tblPr>
              <a:tblGrid>
                <a:gridCol w="1352600"/>
                <a:gridCol w="70630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木材製品の新たな活路を見出し、売上規模拡大と新たな販路の構築を行う。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1年後の売上成長率200％、販路数がいまの倍以上。</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16" name="Google Shape;116;p5"/>
          <p:cNvGraphicFramePr/>
          <p:nvPr/>
        </p:nvGraphicFramePr>
        <p:xfrm>
          <a:off x="364200" y="1608827"/>
          <a:ext cx="3000000" cy="3000000"/>
        </p:xfrm>
        <a:graphic>
          <a:graphicData uri="http://schemas.openxmlformats.org/drawingml/2006/table">
            <a:tbl>
              <a:tblPr>
                <a:noFill/>
                <a:tableStyleId>{398AEA78-58A1-404C-8DBA-EE43C0970FCC}</a:tableStyleId>
              </a:tblPr>
              <a:tblGrid>
                <a:gridCol w="2805200"/>
                <a:gridCol w="2805200"/>
                <a:gridCol w="2805200"/>
              </a:tblGrid>
              <a:tr h="357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Customer（市場・顧客）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Competitor（競合）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Company（自社）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r>
              <a:tr h="1189225">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市場規模は2010年以降回復の傾向で推移、2017年は前年比2.3％増の約2兆円。SDGsがニュースとなり、エコに関心が向く。</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買い手企業が多いが、大型家具チェーン店の力が強い。古くからの馴染み客が幅を利かせる業界。</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木材加工のA社が市場シェアNo.1。他B社やC社といった会社が追随。</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新規参入のD社が、木材加工の新技術を生かし急成長中。</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市場シェアは業界5番手。加工の技術力には定評あり。また独自の木材確保のルートをもっている。社員数100人、ここ数年売上は横這い。技術力と木材資源は強みだが、PR力が弱い。また付き合いの古い仲介業者をはさむため高価格帯になりがち。</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17" name="Google Shape;117;p5"/>
          <p:cNvGraphicFramePr/>
          <p:nvPr/>
        </p:nvGraphicFramePr>
        <p:xfrm>
          <a:off x="364200" y="3230344"/>
          <a:ext cx="3000000" cy="3000000"/>
        </p:xfrm>
        <a:graphic>
          <a:graphicData uri="http://schemas.openxmlformats.org/drawingml/2006/table">
            <a:tbl>
              <a:tblPr>
                <a:noFill/>
                <a:tableStyleId>{398AEA78-58A1-404C-8DBA-EE43C0970FCC}</a:tableStyleId>
              </a:tblPr>
              <a:tblGrid>
                <a:gridCol w="1352600"/>
                <a:gridCol w="7063000"/>
              </a:tblGrid>
              <a:tr h="785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市場動向として、SDGsの話題による環境問題への関心が消費者ニーズとして高まりそう。買い手・売りての顔ぶれが変わりにくい市場で、競合状況をみても、新技術を生かしたＤ社の参入以外は、特異な切り口がない状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自社は今まで技術力と木材資源を武器に展開してきたが、買い手の先にいる消費者の動向を見越した、新しい提案が突破口をひらくのではないか。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4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戦略方針・施策案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環境問題に配慮したエコ商品としての木製品の提案を行う。</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本来廃棄になるはずの木々を有効活用するストーリーをつくり、製品提案時に打ち出す。</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PRに関しては自社でノウハウがないため、外部業者を選定し協力を仰ぐ。</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6" name="Shape 516"/>
        <p:cNvGrpSpPr/>
        <p:nvPr/>
      </p:nvGrpSpPr>
      <p:grpSpPr>
        <a:xfrm>
          <a:off x="0" y="0"/>
          <a:ext cx="0" cy="0"/>
          <a:chOff x="0" y="0"/>
          <a:chExt cx="0" cy="0"/>
        </a:xfrm>
      </p:grpSpPr>
      <p:pic>
        <p:nvPicPr>
          <p:cNvPr id="517" name="Google Shape;517;p50"/>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18" name="Google Shape;518;p50"/>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19" name="Google Shape;519;p50"/>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PDCA　</a:t>
            </a:r>
            <a:r>
              <a:rPr lang="ja">
                <a:solidFill>
                  <a:schemeClr val="lt1"/>
                </a:solidFill>
              </a:rPr>
              <a:t>記入例</a:t>
            </a:r>
            <a:r>
              <a:rPr lang="ja"/>
              <a:t>１：Webサイト改善のPDCA</a:t>
            </a:r>
            <a:endParaRPr/>
          </a:p>
        </p:txBody>
      </p:sp>
      <p:graphicFrame>
        <p:nvGraphicFramePr>
          <p:cNvPr id="520" name="Google Shape;520;p50"/>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事業・施策の目的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自社の情報を発信するWebサイトへのPV数を上げ、自社コンテンツの成約につなげる。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99999"/>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99999"/>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21" name="Google Shape;521;p50"/>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（計画）</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サイト内の改善ポイントを明確にして、新しいサイト改修案を企画・立案する。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Do</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（実行）</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承認されたサイト改修案をデザイナーやシステム担当に確認してもらい、具現化する。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Check</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（確認）</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変更して1ヶ月後にアクセス解析を行い、どのようにPV数が変化したかを確認する。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（改善）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PV数の変化の具合の要因を探り、改善すべきポイントを決める。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pic>
        <p:nvPicPr>
          <p:cNvPr id="526" name="Google Shape;526;p51"/>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27" name="Google Shape;527;p51"/>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28" name="Google Shape;528;p51"/>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PDCA　</a:t>
            </a:r>
            <a:r>
              <a:rPr lang="ja">
                <a:solidFill>
                  <a:schemeClr val="lt1"/>
                </a:solidFill>
              </a:rPr>
              <a:t>記入例</a:t>
            </a:r>
            <a:r>
              <a:rPr lang="ja"/>
              <a:t>２：広告出稿時のPDCA</a:t>
            </a:r>
            <a:endParaRPr/>
          </a:p>
        </p:txBody>
      </p:sp>
      <p:graphicFrame>
        <p:nvGraphicFramePr>
          <p:cNvPr id="529" name="Google Shape;529;p51"/>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事業・施策の目的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顧客獲得のための広告出稿において、費用対効果的に新規顧客を成約できるようにする。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99999"/>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999999"/>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30" name="Google Shape;530;p51"/>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（計画）</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媒体選定と広告の内容、目標指標を決める。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Do</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（実行）</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chemeClr val="dk1"/>
                        </a:buClr>
                        <a:buSzPts val="1100"/>
                        <a:buFont typeface="Arial"/>
                        <a:buNone/>
                      </a:pPr>
                      <a:r>
                        <a:rPr lang="ja" sz="1000" u="none" cap="none" strike="noStrike">
                          <a:solidFill>
                            <a:srgbClr val="434343"/>
                          </a:solidFill>
                        </a:rPr>
                        <a:t>必要な広告バナーやLPをつくり、配信する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Check</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（確認）</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配信後1週間、2週間、1ヶ月で獲得効率や顧客の獲得件数を確認する。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（改善）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目標値との差で費用対効果を判断し、改善が必要な広告や媒体を把握する。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pic>
        <p:nvPicPr>
          <p:cNvPr id="535" name="Google Shape;535;p5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36" name="Google Shape;536;p5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37" name="Google Shape;537;p5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PDCA　</a:t>
            </a:r>
            <a:r>
              <a:rPr lang="ja">
                <a:solidFill>
                  <a:schemeClr val="lt1"/>
                </a:solidFill>
              </a:rPr>
              <a:t>記入例</a:t>
            </a:r>
            <a:r>
              <a:rPr lang="ja"/>
              <a:t>３：新規事業の立ち上げ</a:t>
            </a:r>
            <a:endParaRPr/>
          </a:p>
        </p:txBody>
      </p:sp>
      <p:graphicFrame>
        <p:nvGraphicFramePr>
          <p:cNvPr id="538" name="Google Shape;538;p52"/>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事業・施策の目的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新たな顧客獲得に向け、新規事業を立ち上げ、1年後のリード獲得件数1,000件を達成させる。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39" name="Google Shape;539;p52"/>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（計画）</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目指すべき目標値を設定して、実現に向け必要な施策を企画・立案する。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Do</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（実行）</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立案内容に沿って必要なクリエイティブを制作、販促に関わる準備を進め実行する。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Check</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（確認）</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月に1回、定期的に現状の獲得件数と費用対効果を確認する。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Act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（改善）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設定した目標値との差を見て、課題点を抽出し、策を練る。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53"/>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545" name="Google Shape;545;p53"/>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546" name="Google Shape;546;p53"/>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547" name="Google Shape;547;p53"/>
          <p:cNvSpPr txBox="1"/>
          <p:nvPr>
            <p:ph type="ctrTitle"/>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2800"/>
              <a:buNone/>
            </a:pPr>
            <a:r>
              <a:rPr b="1" lang="ja" sz="3600"/>
              <a:t>ECRS</a:t>
            </a:r>
            <a:endParaRPr b="1" sz="36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1" name="Shape 551"/>
        <p:cNvGrpSpPr/>
        <p:nvPr/>
      </p:nvGrpSpPr>
      <p:grpSpPr>
        <a:xfrm>
          <a:off x="0" y="0"/>
          <a:ext cx="0" cy="0"/>
          <a:chOff x="0" y="0"/>
          <a:chExt cx="0" cy="0"/>
        </a:xfrm>
      </p:grpSpPr>
      <p:pic>
        <p:nvPicPr>
          <p:cNvPr id="552" name="Google Shape;552;p54"/>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53" name="Google Shape;553;p54"/>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54" name="Google Shape;554;p54"/>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ECRSのフレームワークテンプレート</a:t>
            </a:r>
            <a:endParaRPr/>
          </a:p>
        </p:txBody>
      </p:sp>
      <p:graphicFrame>
        <p:nvGraphicFramePr>
          <p:cNvPr id="555" name="Google Shape;555;p54"/>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ERCSにより改善したい事業は、何のために推進しているのか？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56" name="Google Shape;556;p54"/>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Eliminate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（排除）</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取り組んでいる施策・業務において、止められるところはないか？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Combine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（統合）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取り組んでいる施策・業務において、ひとつに済ませられるところはないか？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Rearrange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（順序の変更）</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取り組んでいる施策・業務において、順番を入れ替えることで効率的になるところはないか？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Simplify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（簡素化）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取り組んでいる施策・業務において、簡素化できるところはないか？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pic>
        <p:nvPicPr>
          <p:cNvPr id="561" name="Google Shape;561;p55"/>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62" name="Google Shape;562;p55"/>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63" name="Google Shape;563;p55"/>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ECRS　</a:t>
            </a:r>
            <a:r>
              <a:rPr lang="ja">
                <a:solidFill>
                  <a:schemeClr val="lt1"/>
                </a:solidFill>
              </a:rPr>
              <a:t>記入例</a:t>
            </a:r>
            <a:r>
              <a:rPr lang="ja"/>
              <a:t>１：コンテンツマーケティング</a:t>
            </a:r>
            <a:endParaRPr/>
          </a:p>
        </p:txBody>
      </p:sp>
      <p:graphicFrame>
        <p:nvGraphicFramePr>
          <p:cNvPr id="564" name="Google Shape;564;p55"/>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ECRSにより実施しているコンテンツマーケティングの効率化を図る。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65" name="Google Shape;565;p55"/>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Eliminate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（排除）</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10のテーマでコンテンツ制作を進めていたが、自社事業に深くかかわる4つのテーマに絞って制作する。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Combine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（統合）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コンテンツの企画会議と制作会議を、別メンバーで分けて開催していたが、統合し1回で済ませる。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Rearrange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（順序の変更）</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コンテンツの確認のタイミングを、内容的に簡易なものは事後確認にするなどして効率化。</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Simplify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（簡素化）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制作進行において、スケジュール表を毎回つくっているが、慣れも出てきたので簡素化する。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pic>
        <p:nvPicPr>
          <p:cNvPr id="570" name="Google Shape;570;p56"/>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71" name="Google Shape;571;p56"/>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72" name="Google Shape;572;p56"/>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ECRS　</a:t>
            </a:r>
            <a:r>
              <a:rPr lang="ja">
                <a:solidFill>
                  <a:schemeClr val="lt1"/>
                </a:solidFill>
              </a:rPr>
              <a:t>記入例</a:t>
            </a:r>
            <a:r>
              <a:rPr lang="ja"/>
              <a:t>２：広告出稿</a:t>
            </a:r>
            <a:endParaRPr/>
          </a:p>
        </p:txBody>
      </p:sp>
      <p:graphicFrame>
        <p:nvGraphicFramePr>
          <p:cNvPr id="573" name="Google Shape;573;p56"/>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ECRSにより実施している広告出稿の効率化を図る。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74" name="Google Shape;574;p56"/>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Eliminate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（排除）</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テスト的にあらゆる媒体へ出稿していたが、過去実績による費用対効果をみて配信先を絞る。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Combine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（統合）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媒体ごとに変更していたクリエイティブを実績の良いものに統合していく。</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Rearrange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（順序の変更）</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広告出稿の優先度は実績の高い部分からに変更。</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Simplify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（簡素化）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制作部隊とのすり合わせにより、作業簡素化できる部分を検討していく。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pic>
        <p:nvPicPr>
          <p:cNvPr id="579" name="Google Shape;579;p57"/>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80" name="Google Shape;580;p57"/>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81" name="Google Shape;581;p57"/>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ECRS　</a:t>
            </a:r>
            <a:r>
              <a:rPr lang="ja">
                <a:solidFill>
                  <a:schemeClr val="lt1"/>
                </a:solidFill>
              </a:rPr>
              <a:t>記入例</a:t>
            </a:r>
            <a:r>
              <a:rPr lang="ja"/>
              <a:t>３：スタートしたばかりの事業</a:t>
            </a:r>
            <a:endParaRPr/>
          </a:p>
        </p:txBody>
      </p:sp>
      <p:graphicFrame>
        <p:nvGraphicFramePr>
          <p:cNvPr id="582" name="Google Shape;582;p57"/>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ECRSにより半年前に開始したばかりの事業の業効率化を進める。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583" name="Google Shape;583;p57"/>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Eliminate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（排除）</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3つの施策を中心に進めていたが、成果に直結する2つの施策に絞って注力する。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Combine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（統合）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施策を進める中で、似たような業務を別部門がそれぞれ推進していたので、部署統合し連携して進める。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Rearrange</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（順序の変更）</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事業の進め方を一度可視化し、関係者で適切な進行順について議論する。</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（排除・統合する要素が出てきたらそれも並行して実施）</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Simplify</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（簡素化）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各部門における業務の簡素化を推進する。基本は現場判断で推進してOKとし、</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費用がかかるものは稟議をあげてもらう。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sp>
        <p:nvSpPr>
          <p:cNvPr id="588" name="Google Shape;588;p58"/>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589" name="Google Shape;589;p58"/>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590" name="Google Shape;590;p58"/>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591" name="Google Shape;591;p58"/>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OODA</a:t>
            </a:r>
            <a:endParaRPr b="1" i="0" sz="3600" u="none" cap="none" strike="noStrike">
              <a:solidFill>
                <a:srgbClr val="FFFFFF"/>
              </a:solidFill>
              <a:latin typeface="Arial"/>
              <a:ea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5" name="Shape 595"/>
        <p:cNvGrpSpPr/>
        <p:nvPr/>
      </p:nvGrpSpPr>
      <p:grpSpPr>
        <a:xfrm>
          <a:off x="0" y="0"/>
          <a:ext cx="0" cy="0"/>
          <a:chOff x="0" y="0"/>
          <a:chExt cx="0" cy="0"/>
        </a:xfrm>
      </p:grpSpPr>
      <p:pic>
        <p:nvPicPr>
          <p:cNvPr id="596" name="Google Shape;596;p59"/>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597" name="Google Shape;597;p59"/>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598" name="Google Shape;598;p59"/>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OODAのフレームワークテンプレート</a:t>
            </a:r>
            <a:endParaRPr/>
          </a:p>
        </p:txBody>
      </p:sp>
      <p:graphicFrame>
        <p:nvGraphicFramePr>
          <p:cNvPr id="599" name="Google Shape;599;p59"/>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OODAにより改善したい事業は、何のために推進しているのか？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600" name="Google Shape;600;p59"/>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Observe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（観察）</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どのように事象を観察するのか？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Orient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（方向付け）</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どのように方向性を決めるか？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Decide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（判断）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どのように判断するか？</a:t>
                      </a:r>
                      <a:endParaRPr sz="14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（行動）</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9E9E9E"/>
                          </a:solidFill>
                        </a:rPr>
                        <a:t>どのように行動するか？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23" name="Google Shape;123;p6"/>
          <p:cNvGraphicFramePr/>
          <p:nvPr/>
        </p:nvGraphicFramePr>
        <p:xfrm>
          <a:off x="364188" y="830079"/>
          <a:ext cx="3000000" cy="3000000"/>
        </p:xfrm>
        <a:graphic>
          <a:graphicData uri="http://schemas.openxmlformats.org/drawingml/2006/table">
            <a:tbl>
              <a:tblPr>
                <a:noFill/>
                <a:tableStyleId>{398AEA78-58A1-404C-8DBA-EE43C0970FCC}</a:tableStyleId>
              </a:tblPr>
              <a:tblGrid>
                <a:gridCol w="1352600"/>
                <a:gridCol w="70630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全国の企業に高機能の大型トラックを提供し、すべての「移動」をスムーズに。</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全国シェア率No.1。</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24" name="Google Shape;124;p6"/>
          <p:cNvGraphicFramePr/>
          <p:nvPr/>
        </p:nvGraphicFramePr>
        <p:xfrm>
          <a:off x="364200" y="1608827"/>
          <a:ext cx="3000000" cy="3000000"/>
        </p:xfrm>
        <a:graphic>
          <a:graphicData uri="http://schemas.openxmlformats.org/drawingml/2006/table">
            <a:tbl>
              <a:tblPr>
                <a:noFill/>
                <a:tableStyleId>{398AEA78-58A1-404C-8DBA-EE43C0970FCC}</a:tableStyleId>
              </a:tblPr>
              <a:tblGrid>
                <a:gridCol w="2805200"/>
                <a:gridCol w="2805200"/>
                <a:gridCol w="2805200"/>
              </a:tblGrid>
              <a:tr h="357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Customer（市場・顧客）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Competitor（競合）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Company（自社）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r>
              <a:tr h="1189225">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市場規模は2019年以降で下降気味、EV（電動自動車）化に向けた自家用車の製造に注力が進んでいる傾向に。</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配送事業はコロナの巣ごもり需要でより運送量が増え、トラックの需要も高まりつつある。ただし人件費に難あり。</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大型トラック製造の競合はここ数年あまり大きな動きはない。</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車製造では、大手企業が次々とEV車の販売を宣言、2030年までに大半の企業で開発・販売が進むと推察される。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業界内でも2、3番手につくシェア率だが、直近売上が落ちてきている。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機能重視で、容量も多くスムーズに運行できるトラック製造技術が持ち味。</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25" name="Google Shape;125;p6"/>
          <p:cNvGraphicFramePr/>
          <p:nvPr/>
        </p:nvGraphicFramePr>
        <p:xfrm>
          <a:off x="364200" y="3230344"/>
          <a:ext cx="3000000" cy="3000000"/>
        </p:xfrm>
        <a:graphic>
          <a:graphicData uri="http://schemas.openxmlformats.org/drawingml/2006/table">
            <a:tbl>
              <a:tblPr>
                <a:noFill/>
                <a:tableStyleId>{398AEA78-58A1-404C-8DBA-EE43C0970FCC}</a:tableStyleId>
              </a:tblPr>
              <a:tblGrid>
                <a:gridCol w="1352600"/>
                <a:gridCol w="7063000"/>
              </a:tblGrid>
              <a:tr h="785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車産業全体にEV（電動自動車）化の波がきている。大型トラック製造ではどの企業も参入が出来ていないため、大型トラックの電動化をいち早く推進・実現することで、業界内での注目が進む可能性がある。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4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戦略方針・施策案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2050年までのEV化という国の方針に対し、自社のスケジュール案を策定。</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〇〇社がEV化に関して情報をもっているのでヒアリングを開始。</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基本は自社のノウハウである機能性への技術力は生かして電動化する。ハイブリッド車の方向性も検討。</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126" name="Google Shape;126;p6"/>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3C分析　</a:t>
            </a:r>
            <a:r>
              <a:rPr lang="ja">
                <a:solidFill>
                  <a:schemeClr val="lt1"/>
                </a:solidFill>
              </a:rPr>
              <a:t>記入例２：</a:t>
            </a:r>
            <a:r>
              <a:rPr lang="ja"/>
              <a:t>大型トラック製造メーカー</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4" name="Shape 604"/>
        <p:cNvGrpSpPr/>
        <p:nvPr/>
      </p:nvGrpSpPr>
      <p:grpSpPr>
        <a:xfrm>
          <a:off x="0" y="0"/>
          <a:ext cx="0" cy="0"/>
          <a:chOff x="0" y="0"/>
          <a:chExt cx="0" cy="0"/>
        </a:xfrm>
      </p:grpSpPr>
      <p:pic>
        <p:nvPicPr>
          <p:cNvPr id="605" name="Google Shape;605;p60"/>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606" name="Google Shape;606;p60"/>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607" name="Google Shape;607;p60"/>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OODA　</a:t>
            </a:r>
            <a:r>
              <a:rPr lang="ja">
                <a:solidFill>
                  <a:schemeClr val="lt1"/>
                </a:solidFill>
              </a:rPr>
              <a:t>記入例</a:t>
            </a:r>
            <a:r>
              <a:rPr lang="ja"/>
              <a:t>１：</a:t>
            </a:r>
            <a:r>
              <a:rPr lang="ja"/>
              <a:t>Webサイト新設</a:t>
            </a:r>
            <a:endParaRPr/>
          </a:p>
        </p:txBody>
      </p:sp>
      <p:graphicFrame>
        <p:nvGraphicFramePr>
          <p:cNvPr id="608" name="Google Shape;608;p60"/>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OODAにより新設したWebサイトにおいて、いち早く成果を最大化させる。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609" name="Google Shape;609;p60"/>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Observe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（観察）</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KPIにおいたアクセス数、エンゲージメント数、コンテンツ配信量を週次で確認する。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Orient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（方向付け）</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目標に満たないKPIを改善するにはどうしたらいいかを現場担当者と毎週打ち合わせ、改善案を検討する。</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Decide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（判断）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すり合わせにより改善策を決定、スケジュールを引く。</a:t>
                      </a:r>
                      <a:endParaRPr sz="14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（行動）</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スケジュールに沿って即行動する。</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改善への進行や改善後の数値変化は週次のKPI確認で行う。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pic>
        <p:nvPicPr>
          <p:cNvPr id="614" name="Google Shape;614;p61"/>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615" name="Google Shape;615;p61"/>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616" name="Google Shape;616;p61"/>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OODA　</a:t>
            </a:r>
            <a:r>
              <a:rPr lang="ja">
                <a:solidFill>
                  <a:schemeClr val="lt1"/>
                </a:solidFill>
              </a:rPr>
              <a:t>記入例</a:t>
            </a:r>
            <a:r>
              <a:rPr lang="ja"/>
              <a:t>２：広告出稿</a:t>
            </a:r>
            <a:endParaRPr/>
          </a:p>
        </p:txBody>
      </p:sp>
      <p:graphicFrame>
        <p:nvGraphicFramePr>
          <p:cNvPr id="617" name="Google Shape;617;p61"/>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OODAにより新規開拓した広告媒体の費用対効果を最適化する。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618" name="Google Shape;618;p61"/>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Observe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（観察）</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KPIにおいたCTR（クリック率）、CTC（クリック単価）、CV（成果）、CVR（成果獲得率）、CPA（1件獲得あたりの費用）を週次で確認する。</a:t>
                      </a:r>
                      <a:endParaRPr sz="14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Orient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（方向付け）</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目標値との乖離に加えて、数値の推移を確認。目標内でも数値の悪化傾向が見られる場合は、</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どこに課題があり、どのように改善すべきかを検討する。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Decide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（判断）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クリエイティブに課題がある場合は制作部隊と早急に打ち合わせし、改善案を検討。</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媒体出稿に課題がある場合は、広告代理店に相談の上、設定や出稿場所など検討する。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（行動）</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改善を施し、改善への進行や改善後の数値変化は週次のKPI確認で行う。</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2" name="Shape 622"/>
        <p:cNvGrpSpPr/>
        <p:nvPr/>
      </p:nvGrpSpPr>
      <p:grpSpPr>
        <a:xfrm>
          <a:off x="0" y="0"/>
          <a:ext cx="0" cy="0"/>
          <a:chOff x="0" y="0"/>
          <a:chExt cx="0" cy="0"/>
        </a:xfrm>
      </p:grpSpPr>
      <p:pic>
        <p:nvPicPr>
          <p:cNvPr id="623" name="Google Shape;623;p62"/>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624" name="Google Shape;624;p62"/>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sp>
        <p:nvSpPr>
          <p:cNvPr id="625" name="Google Shape;625;p62"/>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OODA　</a:t>
            </a:r>
            <a:r>
              <a:rPr lang="ja">
                <a:solidFill>
                  <a:schemeClr val="lt1"/>
                </a:solidFill>
              </a:rPr>
              <a:t>記入例</a:t>
            </a:r>
            <a:r>
              <a:rPr lang="ja"/>
              <a:t>３：新規事業立ち上げ</a:t>
            </a:r>
            <a:endParaRPr/>
          </a:p>
        </p:txBody>
      </p:sp>
      <p:graphicFrame>
        <p:nvGraphicFramePr>
          <p:cNvPr id="626" name="Google Shape;626;p62"/>
          <p:cNvGraphicFramePr/>
          <p:nvPr/>
        </p:nvGraphicFramePr>
        <p:xfrm>
          <a:off x="364200" y="832150"/>
          <a:ext cx="3000000" cy="3000000"/>
        </p:xfrm>
        <a:graphic>
          <a:graphicData uri="http://schemas.openxmlformats.org/drawingml/2006/table">
            <a:tbl>
              <a:tblPr>
                <a:noFill/>
                <a:tableStyleId>{398AEA78-58A1-404C-8DBA-EE43C0970FCC}</a:tableStyleId>
              </a:tblPr>
              <a:tblGrid>
                <a:gridCol w="1340200"/>
                <a:gridCol w="7075400"/>
              </a:tblGrid>
              <a:tr h="785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rgbClr val="FFFFFF"/>
                          </a:solidFill>
                        </a:rPr>
                        <a:t>事業の目的</a:t>
                      </a:r>
                      <a:endParaRPr b="1" sz="1100" u="none" cap="none" strike="noStrike">
                        <a:solidFill>
                          <a:srgbClr val="FFFFFF"/>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OODAにより、自社で経験のない新規開拓した事業の安定運用～拡大を目指す。</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627" name="Google Shape;627;p62"/>
          <p:cNvGraphicFramePr/>
          <p:nvPr/>
        </p:nvGraphicFramePr>
        <p:xfrm>
          <a:off x="364200" y="1676400"/>
          <a:ext cx="3000000" cy="3000000"/>
        </p:xfrm>
        <a:graphic>
          <a:graphicData uri="http://schemas.openxmlformats.org/drawingml/2006/table">
            <a:tbl>
              <a:tblPr>
                <a:noFill/>
                <a:tableStyleId>{398AEA78-58A1-404C-8DBA-EE43C0970FCC}</a:tableStyleId>
              </a:tblPr>
              <a:tblGrid>
                <a:gridCol w="1340200"/>
                <a:gridCol w="7075400"/>
              </a:tblGrid>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Observe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（観察）</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事業の月次での売上規模、投下したコスト、部門ごとの運用状況を定期的にヒアリングする。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Orient</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（方向付け）</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売上規模・コストについては、目標に満たない要因を把握するため分析チームと連携し課題抽出。</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部門の運用は、各メンバーが何の仕事にどれだけ手を割かれているか、確認する。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Decide</a:t>
                      </a:r>
                      <a:endParaRPr b="1" sz="1100" u="none" cap="none" strike="noStrike">
                        <a:solidFill>
                          <a:schemeClr val="lt1"/>
                        </a:solidFill>
                      </a:endParaRPr>
                    </a:p>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（判断）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抽出した課題は改善策を検討し実行の判断を行う。</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運用は俗人化を防ぎつつ、アウトソースできる部分はアウトソースしていくよう判断する。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74425">
                <a:tc>
                  <a:txBody>
                    <a:bodyPr/>
                    <a:lstStyle/>
                    <a:p>
                      <a:pPr indent="0" lvl="0" marL="0" marR="0" rtl="0" algn="ctr">
                        <a:lnSpc>
                          <a:spcPct val="100000"/>
                        </a:lnSpc>
                        <a:spcBef>
                          <a:spcPts val="0"/>
                        </a:spcBef>
                        <a:spcAft>
                          <a:spcPts val="0"/>
                        </a:spcAft>
                        <a:buClr>
                          <a:schemeClr val="dk1"/>
                        </a:buClr>
                        <a:buSzPts val="1100"/>
                        <a:buFont typeface="Arial"/>
                        <a:buNone/>
                      </a:pPr>
                      <a:r>
                        <a:rPr b="1" lang="ja" sz="1100" u="none" cap="none" strike="noStrike">
                          <a:solidFill>
                            <a:schemeClr val="lt1"/>
                          </a:solidFill>
                        </a:rPr>
                        <a:t>Action</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（行動）</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判断内容で改善策を実行、月次の実績確認・ヒアリングで状況を再確認する。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7"/>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32" name="Google Shape;132;p7"/>
          <p:cNvGraphicFramePr/>
          <p:nvPr/>
        </p:nvGraphicFramePr>
        <p:xfrm>
          <a:off x="364188" y="830079"/>
          <a:ext cx="3000000" cy="3000000"/>
        </p:xfrm>
        <a:graphic>
          <a:graphicData uri="http://schemas.openxmlformats.org/drawingml/2006/table">
            <a:tbl>
              <a:tblPr>
                <a:noFill/>
                <a:tableStyleId>{398AEA78-58A1-404C-8DBA-EE43C0970FCC}</a:tableStyleId>
              </a:tblPr>
              <a:tblGrid>
                <a:gridCol w="1352600"/>
                <a:gridCol w="7063000"/>
              </a:tblGrid>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事業の目的</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通販事業で成功するためのシステムを開発・運用サポートし、事業推進を支援する。</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520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事業のゴール</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前年成長率200％、業界内での圧倒的シェア率。</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33" name="Google Shape;133;p7"/>
          <p:cNvGraphicFramePr/>
          <p:nvPr/>
        </p:nvGraphicFramePr>
        <p:xfrm>
          <a:off x="364200" y="1608827"/>
          <a:ext cx="3000000" cy="3000000"/>
        </p:xfrm>
        <a:graphic>
          <a:graphicData uri="http://schemas.openxmlformats.org/drawingml/2006/table">
            <a:tbl>
              <a:tblPr>
                <a:noFill/>
                <a:tableStyleId>{398AEA78-58A1-404C-8DBA-EE43C0970FCC}</a:tableStyleId>
              </a:tblPr>
              <a:tblGrid>
                <a:gridCol w="2805200"/>
                <a:gridCol w="2805200"/>
                <a:gridCol w="2805200"/>
              </a:tblGrid>
              <a:tr h="3575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Customer（市場・顧客）</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Competitor（競合）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Company（自社）</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r>
              <a:tr h="1189225">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通販事業はコロナの巣ごもり需要で市場規模の拡大が見受けられる。新たに通販事業へ参入する企業も増加。</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システム面を社内でまかない切れず、外部委託している通販会社が7割強。</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業界内でシェア率が高いA社は、特に通販の大手企業メインにシステム導入の実績をもつ。B社、C社も同様。</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出来るだけ大手企業を相手取る戦略でマーケティングを進めていた。</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graphicFrame>
        <p:nvGraphicFramePr>
          <p:cNvPr id="134" name="Google Shape;134;p7"/>
          <p:cNvGraphicFramePr/>
          <p:nvPr/>
        </p:nvGraphicFramePr>
        <p:xfrm>
          <a:off x="364200" y="3230344"/>
          <a:ext cx="3000000" cy="3000000"/>
        </p:xfrm>
        <a:graphic>
          <a:graphicData uri="http://schemas.openxmlformats.org/drawingml/2006/table">
            <a:tbl>
              <a:tblPr>
                <a:noFill/>
                <a:tableStyleId>{398AEA78-58A1-404C-8DBA-EE43C0970FCC}</a:tableStyleId>
              </a:tblPr>
              <a:tblGrid>
                <a:gridCol w="1352600"/>
                <a:gridCol w="7063000"/>
              </a:tblGrid>
              <a:tr h="785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結論</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434343"/>
                          </a:solidFill>
                        </a:rPr>
                        <a:t>通販事業へ参入する企業が増えている中、スタートアップ企業や通販未経験企業へのシステムサポートが手薄。特化型のシステムのパッケージ化とサポート事業で、突破口が見えるのではないか。</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p>
                      <a:pPr indent="0" lvl="0" marL="0" marR="0" rtl="0" algn="l">
                        <a:lnSpc>
                          <a:spcPct val="100000"/>
                        </a:lnSpc>
                        <a:spcBef>
                          <a:spcPts val="0"/>
                        </a:spcBef>
                        <a:spcAft>
                          <a:spcPts val="0"/>
                        </a:spcAft>
                        <a:buClr>
                          <a:srgbClr val="000000"/>
                        </a:buClr>
                        <a:buSzPts val="1000"/>
                        <a:buFont typeface="Arial"/>
                        <a:buNone/>
                      </a:pPr>
                      <a:r>
                        <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745800">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戦略方針・施策案</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ja" sz="1000" u="none" cap="none" strike="noStrike">
                          <a:solidFill>
                            <a:srgbClr val="434343"/>
                          </a:solidFill>
                        </a:rPr>
                        <a:t>既存製品を見直し、スタートアップ向けに機能をシンプル化・簡素化し、価格もリーズナブルに設定。ただし将来的に永続して使えるよう、グレードアップできる仕組みも並行して整えておく。</a:t>
                      </a:r>
                      <a:endParaRPr sz="1000" u="none" cap="none" strike="noStrike">
                        <a:solidFill>
                          <a:srgbClr val="434343"/>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
        <p:nvSpPr>
          <p:cNvPr id="135" name="Google Shape;135;p7"/>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3C分析　</a:t>
            </a:r>
            <a:r>
              <a:rPr lang="ja">
                <a:solidFill>
                  <a:schemeClr val="lt1"/>
                </a:solidFill>
              </a:rPr>
              <a:t>記入例３：</a:t>
            </a:r>
            <a:r>
              <a:rPr lang="ja"/>
              <a:t>通販システムメーカー</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8"/>
          <p:cNvSpPr txBox="1"/>
          <p:nvPr>
            <p:ph idx="12" type="sldNum"/>
          </p:nvPr>
        </p:nvSpPr>
        <p:spPr>
          <a:xfrm>
            <a:off x="8470800" y="4762800"/>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pic>
        <p:nvPicPr>
          <p:cNvPr id="141" name="Google Shape;141;p8"/>
          <p:cNvPicPr preferRelativeResize="0"/>
          <p:nvPr/>
        </p:nvPicPr>
        <p:blipFill rotWithShape="1">
          <a:blip r:embed="rId3">
            <a:alphaModFix/>
          </a:blip>
          <a:srcRect b="0" l="0" r="0" t="0"/>
          <a:stretch/>
        </p:blipFill>
        <p:spPr>
          <a:xfrm>
            <a:off x="7959445" y="4508159"/>
            <a:ext cx="949351" cy="325500"/>
          </a:xfrm>
          <a:prstGeom prst="rect">
            <a:avLst/>
          </a:prstGeom>
          <a:noFill/>
          <a:ln>
            <a:noFill/>
          </a:ln>
        </p:spPr>
      </p:pic>
      <p:sp>
        <p:nvSpPr>
          <p:cNvPr id="142" name="Google Shape;142;p8"/>
          <p:cNvSpPr txBox="1"/>
          <p:nvPr/>
        </p:nvSpPr>
        <p:spPr>
          <a:xfrm>
            <a:off x="6985811" y="4541284"/>
            <a:ext cx="1068000" cy="3255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700"/>
              <a:buFont typeface="Arial"/>
              <a:buNone/>
            </a:pPr>
            <a:r>
              <a:rPr b="1" i="0" lang="ja" sz="700" u="none" cap="none" strike="noStrike">
                <a:solidFill>
                  <a:srgbClr val="32ACCA"/>
                </a:solidFill>
                <a:latin typeface="Arial"/>
                <a:ea typeface="Arial"/>
                <a:cs typeface="Arial"/>
                <a:sym typeface="Arial"/>
              </a:rPr>
              <a:t>BtoBマーケするなら</a:t>
            </a:r>
            <a:endParaRPr b="1" i="0" sz="700" u="none" cap="none" strike="noStrike">
              <a:solidFill>
                <a:srgbClr val="32ACCA"/>
              </a:solidFill>
              <a:latin typeface="Arial"/>
              <a:ea typeface="Arial"/>
              <a:cs typeface="Arial"/>
              <a:sym typeface="Arial"/>
            </a:endParaRPr>
          </a:p>
        </p:txBody>
      </p:sp>
      <p:sp>
        <p:nvSpPr>
          <p:cNvPr id="143" name="Google Shape;143;p8"/>
          <p:cNvSpPr txBox="1"/>
          <p:nvPr/>
        </p:nvSpPr>
        <p:spPr>
          <a:xfrm>
            <a:off x="579650" y="2107250"/>
            <a:ext cx="4857300" cy="766200"/>
          </a:xfrm>
          <a:prstGeom prst="rect">
            <a:avLst/>
          </a:prstGeom>
          <a:noFill/>
          <a:ln>
            <a:noFill/>
          </a:ln>
        </p:spPr>
        <p:txBody>
          <a:bodyPr anchorCtr="0" anchor="ctr" bIns="91425" lIns="91425" spcFirstLastPara="1" rIns="91425" wrap="square" tIns="91425">
            <a:normAutofit/>
          </a:bodyPr>
          <a:lstStyle/>
          <a:p>
            <a:pPr indent="0" lvl="0" marL="0" marR="0" rtl="0" algn="l">
              <a:lnSpc>
                <a:spcPct val="100000"/>
              </a:lnSpc>
              <a:spcBef>
                <a:spcPts val="0"/>
              </a:spcBef>
              <a:spcAft>
                <a:spcPts val="0"/>
              </a:spcAft>
              <a:buClr>
                <a:srgbClr val="FFFFFF"/>
              </a:buClr>
              <a:buSzPts val="2800"/>
              <a:buFont typeface="Arial"/>
              <a:buNone/>
            </a:pPr>
            <a:r>
              <a:rPr b="1" i="0" lang="ja" sz="3600" u="none" cap="none" strike="noStrike">
                <a:solidFill>
                  <a:srgbClr val="FFFFFF"/>
                </a:solidFill>
                <a:latin typeface="Arial"/>
                <a:ea typeface="Arial"/>
                <a:cs typeface="Arial"/>
                <a:sym typeface="Arial"/>
              </a:rPr>
              <a:t>４P分析</a:t>
            </a:r>
            <a:endParaRPr b="1" i="0" sz="3000" u="none" cap="none" strike="noStrike">
              <a:solidFill>
                <a:srgbClr val="FF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311700" y="112700"/>
            <a:ext cx="8520600" cy="5727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200"/>
              <a:buNone/>
            </a:pPr>
            <a:r>
              <a:rPr lang="ja"/>
              <a:t>4P分析のフレームワークテンプレート</a:t>
            </a:r>
            <a:endParaRPr/>
          </a:p>
        </p:txBody>
      </p:sp>
      <p:pic>
        <p:nvPicPr>
          <p:cNvPr id="149" name="Google Shape;149;p9"/>
          <p:cNvPicPr preferRelativeResize="0"/>
          <p:nvPr/>
        </p:nvPicPr>
        <p:blipFill rotWithShape="1">
          <a:blip r:embed="rId3">
            <a:alphaModFix/>
          </a:blip>
          <a:srcRect b="0" l="0" r="0" t="0"/>
          <a:stretch/>
        </p:blipFill>
        <p:spPr>
          <a:xfrm>
            <a:off x="7699547" y="109127"/>
            <a:ext cx="1345050" cy="480369"/>
          </a:xfrm>
          <a:prstGeom prst="rect">
            <a:avLst/>
          </a:prstGeom>
          <a:noFill/>
          <a:ln>
            <a:noFill/>
          </a:ln>
        </p:spPr>
      </p:pic>
      <p:sp>
        <p:nvSpPr>
          <p:cNvPr id="150" name="Google Shape;150;p9"/>
          <p:cNvSpPr txBox="1"/>
          <p:nvPr>
            <p:ph idx="12" type="sldNum"/>
          </p:nvPr>
        </p:nvSpPr>
        <p:spPr>
          <a:xfrm>
            <a:off x="8472458" y="4761468"/>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SzPts val="1000"/>
              <a:buNone/>
            </a:pPr>
            <a:fld id="{00000000-1234-1234-1234-123412341234}" type="slidenum">
              <a:rPr lang="ja"/>
              <a:t>‹#›</a:t>
            </a:fld>
            <a:endParaRPr/>
          </a:p>
        </p:txBody>
      </p:sp>
      <p:graphicFrame>
        <p:nvGraphicFramePr>
          <p:cNvPr id="151" name="Google Shape;151;p9"/>
          <p:cNvGraphicFramePr/>
          <p:nvPr/>
        </p:nvGraphicFramePr>
        <p:xfrm>
          <a:off x="364200" y="830067"/>
          <a:ext cx="3000000" cy="3000000"/>
        </p:xfrm>
        <a:graphic>
          <a:graphicData uri="http://schemas.openxmlformats.org/drawingml/2006/table">
            <a:tbl>
              <a:tblPr>
                <a:noFill/>
                <a:tableStyleId>{398AEA78-58A1-404C-8DBA-EE43C0970FCC}</a:tableStyleId>
              </a:tblPr>
              <a:tblGrid>
                <a:gridCol w="1929875"/>
                <a:gridCol w="6485725"/>
              </a:tblGrid>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ターゲット企業</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どんな企業を対象にするのか、何に悩んでいる企業を狙うのか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36932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どんな価値を提供するか？</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ターゲット企業に対し、自社がどんな商品で、どんな価値を提供しようとしているのか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14613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Product</a:t>
                      </a:r>
                      <a:endParaRPr b="1" sz="1100" u="none" cap="none" strike="noStrike">
                        <a:solidFill>
                          <a:schemeClr val="lt1"/>
                        </a:solidFill>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（製品・サービス）</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15000"/>
                        </a:lnSpc>
                        <a:spcBef>
                          <a:spcPts val="0"/>
                        </a:spcBef>
                        <a:spcAft>
                          <a:spcPts val="0"/>
                        </a:spcAft>
                        <a:buClr>
                          <a:srgbClr val="000000"/>
                        </a:buClr>
                        <a:buSzPts val="1000"/>
                        <a:buFont typeface="Arial"/>
                        <a:buNone/>
                      </a:pPr>
                      <a:r>
                        <a:rPr lang="ja" sz="1000" u="none" cap="none" strike="noStrike">
                          <a:solidFill>
                            <a:srgbClr val="9E9E9E"/>
                          </a:solidFill>
                        </a:rPr>
                        <a:t>商品の品質やデザイン、保障やアフターサービス、ネーミング、ブランドやシリーズとしての立ち位置をどうするか？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Price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（価格）</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定価、割引キャンペーンの価格をどうするか？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Place</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（販売場所・経路）</a:t>
                      </a:r>
                      <a:endParaRPr b="1" sz="1100" u="none" cap="none" strike="noStrike">
                        <a:solidFill>
                          <a:schemeClr val="lt1"/>
                        </a:solidFill>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どこで売るのか（実店舗かオンラインか、どういう媒体に出稿するのか）？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r h="579775">
                <a:tc>
                  <a:txBody>
                    <a:bodyPr/>
                    <a:lstStyle/>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Promotion</a:t>
                      </a:r>
                      <a:endParaRPr/>
                    </a:p>
                    <a:p>
                      <a:pPr indent="0" lvl="0" marL="0" marR="0" rtl="0" algn="ctr">
                        <a:lnSpc>
                          <a:spcPct val="100000"/>
                        </a:lnSpc>
                        <a:spcBef>
                          <a:spcPts val="0"/>
                        </a:spcBef>
                        <a:spcAft>
                          <a:spcPts val="0"/>
                        </a:spcAft>
                        <a:buClr>
                          <a:srgbClr val="000000"/>
                        </a:buClr>
                        <a:buSzPts val="1100"/>
                        <a:buFont typeface="Arial"/>
                        <a:buNone/>
                      </a:pPr>
                      <a:r>
                        <a:rPr b="1" lang="ja" sz="1100" u="none" cap="none" strike="noStrike">
                          <a:solidFill>
                            <a:schemeClr val="lt1"/>
                          </a:solidFill>
                        </a:rPr>
                        <a:t>（販促方法）</a:t>
                      </a:r>
                      <a:endParaRPr/>
                    </a:p>
                  </a:txBody>
                  <a:tcPr marT="91425" marB="91425" marR="91425" marL="91425" anchor="ctr">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000"/>
                        <a:buFont typeface="Arial"/>
                        <a:buNone/>
                      </a:pPr>
                      <a:r>
                        <a:rPr lang="ja" sz="1000" u="none" cap="none" strike="noStrike">
                          <a:solidFill>
                            <a:srgbClr val="9E9E9E"/>
                          </a:solidFill>
                        </a:rPr>
                        <a:t>どういうツールを使い、どんな方法で販売するのか？</a:t>
                      </a:r>
                      <a:endParaRPr sz="1000" u="none" cap="none" strike="noStrike">
                        <a:solidFill>
                          <a:srgbClr val="9E9E9E"/>
                        </a:solidFill>
                      </a:endParaRPr>
                    </a:p>
                  </a:txBody>
                  <a:tcPr marT="91425" marB="91425" marR="91425" marL="91425">
                    <a:lnL cap="flat" cmpd="sng" w="9525">
                      <a:solidFill>
                        <a:srgbClr val="A4C2F4"/>
                      </a:solidFill>
                      <a:prstDash val="solid"/>
                      <a:round/>
                      <a:headEnd len="sm" w="sm" type="none"/>
                      <a:tailEnd len="sm" w="sm" type="none"/>
                    </a:lnL>
                    <a:lnR cap="flat" cmpd="sng" w="9525">
                      <a:solidFill>
                        <a:srgbClr val="A4C2F4"/>
                      </a:solidFill>
                      <a:prstDash val="solid"/>
                      <a:round/>
                      <a:headEnd len="sm" w="sm" type="none"/>
                      <a:tailEnd len="sm" w="sm" type="none"/>
                    </a:lnR>
                    <a:lnT cap="flat" cmpd="sng" w="9525">
                      <a:solidFill>
                        <a:srgbClr val="A4C2F4"/>
                      </a:solidFill>
                      <a:prstDash val="solid"/>
                      <a:round/>
                      <a:headEnd len="sm" w="sm" type="none"/>
                      <a:tailEnd len="sm" w="sm" type="none"/>
                    </a:lnT>
                    <a:lnB cap="flat" cmpd="sng" w="9525">
                      <a:solidFill>
                        <a:srgbClr val="A4C2F4"/>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